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5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</p:sldIdLst>
  <p:sldSz cx="9144000" cy="5143500" type="screen16x9"/>
  <p:notesSz cx="6858000" cy="9144000"/>
  <p:embeddedFontLst>
    <p:embeddedFont>
      <p:font typeface="Comfortaa" panose="020B0604020202020204" charset="0"/>
      <p:regular r:id="rId51"/>
      <p:bold r:id="rId52"/>
    </p:embeddedFont>
    <p:embeddedFont>
      <p:font typeface="Lato" panose="020F0502020204030203" pitchFamily="34" charset="0"/>
      <p:regular r:id="rId53"/>
      <p:bold r:id="rId54"/>
      <p:italic r:id="rId55"/>
      <p:boldItalic r:id="rId56"/>
    </p:embeddedFont>
    <p:embeddedFont>
      <p:font typeface="Lato Black" panose="020F0502020204030203" pitchFamily="34" charset="0"/>
      <p:bold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2" roundtripDataSignature="AMtx7mj0L1aG8O8Xq+71H+qBgxbSaTeO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216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SG">
                <a:latin typeface="Lato"/>
                <a:ea typeface="Lato"/>
                <a:cs typeface="Lato"/>
                <a:sym typeface="Lato"/>
              </a:rPr>
              <a:t>https://www.straitstimes.com/singapore/what-happens-when-it-becomes-almost-impossible-to-spot-a-scam-even-for-experts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SG">
                <a:latin typeface="Lato"/>
                <a:ea typeface="Lato"/>
                <a:cs typeface="Lato"/>
                <a:sym typeface="Lato"/>
              </a:rPr>
              <a:t>https://www.youtube.com/shorts/HI0FUyRkgvs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SG"/>
              <a:t>To go viral, to become famous, to create shock/fear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SG">
                <a:latin typeface="Lato"/>
                <a:ea typeface="Lato"/>
                <a:cs typeface="Lato"/>
                <a:sym typeface="Lato"/>
              </a:rPr>
              <a:t>https://www.youtube.com/watch?v=cbAgGvTLup8&amp;list=LL&amp;index=16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6" name="Google Shape;45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SG">
                <a:latin typeface="Lato"/>
                <a:ea typeface="Lato"/>
                <a:cs typeface="Lato"/>
                <a:sym typeface="Lato"/>
              </a:rPr>
              <a:t>https://www.csa.gov.sg/news-events/press-releases/annex-b-list-of-recommended-anti-virus-apps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5" name="Google Shape;50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9" name="Google Shape;53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9" name="Google Shape;549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SG">
                <a:latin typeface="Lato"/>
                <a:ea typeface="Lato"/>
                <a:cs typeface="Lato"/>
                <a:sym typeface="Lato"/>
              </a:rPr>
              <a:t>https://www.youtube.com/watch?v=w2tW50CD6Aw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6" name="Google Shape;56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2" name="Google Shape;592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0" name="Google Shape;620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SG">
                <a:latin typeface="Lato"/>
                <a:ea typeface="Lato"/>
                <a:cs typeface="Lato"/>
                <a:sym typeface="Lato"/>
              </a:rPr>
              <a:t>https://www.giftmarket.com.sg/item/1171/hard-cover-rfid-card-case/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3" name="Google Shape;653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9"/>
          <p:cNvSpPr txBox="1">
            <a:spLocks noGrp="1"/>
          </p:cNvSpPr>
          <p:nvPr>
            <p:ph type="title"/>
          </p:nvPr>
        </p:nvSpPr>
        <p:spPr>
          <a:xfrm>
            <a:off x="562775" y="574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639"/>
              </a:buClr>
              <a:buSzPts val="3600"/>
              <a:buFont typeface="Lato"/>
              <a:buNone/>
              <a:defRPr sz="3600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Lato"/>
              <a:buNone/>
              <a:defRPr sz="3000"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Lato"/>
              <a:buNone/>
              <a:defRPr sz="3000"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Lato"/>
              <a:buNone/>
              <a:defRPr sz="3000"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Lato"/>
              <a:buNone/>
              <a:defRPr sz="3000"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Lato"/>
              <a:buNone/>
              <a:defRPr sz="3000"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Lato"/>
              <a:buNone/>
              <a:defRPr sz="3000"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Lato"/>
              <a:buNone/>
              <a:defRPr sz="3000"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Lato"/>
              <a:buNone/>
              <a:defRPr sz="30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49"/>
          <p:cNvSpPr txBox="1">
            <a:spLocks noGrp="1"/>
          </p:cNvSpPr>
          <p:nvPr>
            <p:ph type="body" idx="1"/>
          </p:nvPr>
        </p:nvSpPr>
        <p:spPr>
          <a:xfrm>
            <a:off x="562775" y="1152475"/>
            <a:ext cx="8269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Lato"/>
              <a:buChar char="○"/>
              <a:defRPr sz="1800"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13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 2">
  <p:cSld name="TITLE_1_1_1_2">
    <p:bg>
      <p:bgPr>
        <a:solidFill>
          <a:srgbClr val="286689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  <p:sp>
        <p:nvSpPr>
          <p:cNvPr id="54" name="Google Shape;54;p70"/>
          <p:cNvSpPr txBox="1">
            <a:spLocks noGrp="1"/>
          </p:cNvSpPr>
          <p:nvPr>
            <p:ph type="ctrTitle"/>
          </p:nvPr>
        </p:nvSpPr>
        <p:spPr>
          <a:xfrm>
            <a:off x="565358" y="2499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5" name="Google Shape;55;p70"/>
          <p:cNvSpPr txBox="1">
            <a:spLocks noGrp="1"/>
          </p:cNvSpPr>
          <p:nvPr>
            <p:ph type="subTitle" idx="1"/>
          </p:nvPr>
        </p:nvSpPr>
        <p:spPr>
          <a:xfrm>
            <a:off x="565350" y="3227275"/>
            <a:ext cx="8013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CDA0"/>
              </a:buClr>
              <a:buSzPts val="3600"/>
              <a:buFont typeface="Lato"/>
              <a:buNone/>
              <a:defRPr sz="3600">
                <a:solidFill>
                  <a:srgbClr val="DFCDA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56" name="Google Shape;56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2910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 3">
  <p:cSld name="TITLE_1_1_1_3">
    <p:bg>
      <p:bgPr>
        <a:solidFill>
          <a:srgbClr val="286689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  <p:sp>
        <p:nvSpPr>
          <p:cNvPr id="59" name="Google Shape;59;p71"/>
          <p:cNvSpPr txBox="1">
            <a:spLocks noGrp="1"/>
          </p:cNvSpPr>
          <p:nvPr>
            <p:ph type="ctrTitle"/>
          </p:nvPr>
        </p:nvSpPr>
        <p:spPr>
          <a:xfrm>
            <a:off x="565358" y="2499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0" name="Google Shape;60;p71"/>
          <p:cNvSpPr txBox="1">
            <a:spLocks noGrp="1"/>
          </p:cNvSpPr>
          <p:nvPr>
            <p:ph type="subTitle" idx="1"/>
          </p:nvPr>
        </p:nvSpPr>
        <p:spPr>
          <a:xfrm>
            <a:off x="565350" y="3227275"/>
            <a:ext cx="8013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CDA0"/>
              </a:buClr>
              <a:buSzPts val="3600"/>
              <a:buFont typeface="Lato"/>
              <a:buNone/>
              <a:defRPr sz="3600">
                <a:solidFill>
                  <a:srgbClr val="DFCDA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61" name="Google Shape;61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2910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2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rgbClr val="DFC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72"/>
          <p:cNvSpPr txBox="1">
            <a:spLocks noGrp="1"/>
          </p:cNvSpPr>
          <p:nvPr>
            <p:ph type="title"/>
          </p:nvPr>
        </p:nvSpPr>
        <p:spPr>
          <a:xfrm>
            <a:off x="582550" y="8019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639"/>
              </a:buClr>
              <a:buSzPts val="3600"/>
              <a:buFont typeface="Lato"/>
              <a:buNone/>
              <a:defRPr sz="3600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5" name="Google Shape;65;p72"/>
          <p:cNvSpPr txBox="1">
            <a:spLocks noGrp="1"/>
          </p:cNvSpPr>
          <p:nvPr>
            <p:ph type="subTitle" idx="1"/>
          </p:nvPr>
        </p:nvSpPr>
        <p:spPr>
          <a:xfrm>
            <a:off x="582550" y="2884525"/>
            <a:ext cx="3728100" cy="12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6" name="Google Shape;66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2"/>
          <p:cNvSpPr txBox="1">
            <a:spLocks noGrp="1"/>
          </p:cNvSpPr>
          <p:nvPr>
            <p:ph type="title"/>
          </p:nvPr>
        </p:nvSpPr>
        <p:spPr>
          <a:xfrm>
            <a:off x="562775" y="574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639"/>
              </a:buClr>
              <a:buSzPts val="3600"/>
              <a:buFont typeface="Lato"/>
              <a:buNone/>
              <a:defRPr sz="3600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Lato"/>
              <a:buNone/>
              <a:defRPr sz="3000"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Lato"/>
              <a:buNone/>
              <a:defRPr sz="3000"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Lato"/>
              <a:buNone/>
              <a:defRPr sz="3000"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Lato"/>
              <a:buNone/>
              <a:defRPr sz="3000"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Lato"/>
              <a:buNone/>
              <a:defRPr sz="3000"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Lato"/>
              <a:buNone/>
              <a:defRPr sz="3000"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Lato"/>
              <a:buNone/>
              <a:defRPr sz="3000"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Lato"/>
              <a:buNone/>
              <a:defRPr sz="30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6" name="Google Shape;76;p52"/>
          <p:cNvSpPr txBox="1">
            <a:spLocks noGrp="1"/>
          </p:cNvSpPr>
          <p:nvPr>
            <p:ph type="body" idx="1"/>
          </p:nvPr>
        </p:nvSpPr>
        <p:spPr>
          <a:xfrm>
            <a:off x="562775" y="1152475"/>
            <a:ext cx="8269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Lato"/>
              <a:buChar char="○"/>
              <a:defRPr sz="1800"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7" name="Google Shape;77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15639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3"/>
          <p:cNvSpPr txBox="1">
            <a:spLocks noGrp="1"/>
          </p:cNvSpPr>
          <p:nvPr>
            <p:ph type="ctrTitle"/>
          </p:nvPr>
        </p:nvSpPr>
        <p:spPr>
          <a:xfrm>
            <a:off x="565358" y="2499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0" name="Google Shape;80;p53"/>
          <p:cNvSpPr txBox="1">
            <a:spLocks noGrp="1"/>
          </p:cNvSpPr>
          <p:nvPr>
            <p:ph type="subTitle" idx="1"/>
          </p:nvPr>
        </p:nvSpPr>
        <p:spPr>
          <a:xfrm>
            <a:off x="565350" y="3227275"/>
            <a:ext cx="8013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CDA0"/>
              </a:buClr>
              <a:buSzPts val="3600"/>
              <a:buFont typeface="Lato"/>
              <a:buNone/>
              <a:defRPr sz="3600">
                <a:solidFill>
                  <a:srgbClr val="DFCDA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1" name="Google Shape;81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  <p:pic>
        <p:nvPicPr>
          <p:cNvPr id="82" name="Google Shape;82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2910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_1_1">
    <p:bg>
      <p:bgPr>
        <a:solidFill>
          <a:srgbClr val="5E9A0E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  <p:sp>
        <p:nvSpPr>
          <p:cNvPr id="85" name="Google Shape;85;p54"/>
          <p:cNvSpPr txBox="1">
            <a:spLocks noGrp="1"/>
          </p:cNvSpPr>
          <p:nvPr>
            <p:ph type="ctrTitle"/>
          </p:nvPr>
        </p:nvSpPr>
        <p:spPr>
          <a:xfrm>
            <a:off x="565358" y="2499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6" name="Google Shape;86;p54"/>
          <p:cNvSpPr txBox="1">
            <a:spLocks noGrp="1"/>
          </p:cNvSpPr>
          <p:nvPr>
            <p:ph type="subTitle" idx="1"/>
          </p:nvPr>
        </p:nvSpPr>
        <p:spPr>
          <a:xfrm>
            <a:off x="565350" y="3227275"/>
            <a:ext cx="8013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CDA0"/>
              </a:buClr>
              <a:buSzPts val="3600"/>
              <a:buFont typeface="Lato"/>
              <a:buNone/>
              <a:defRPr sz="3600">
                <a:solidFill>
                  <a:srgbClr val="DFCDA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87" name="Google Shape;87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2910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 slide 1 1 1">
    <p:bg>
      <p:bgPr>
        <a:solidFill>
          <a:srgbClr val="286689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  <p:sp>
        <p:nvSpPr>
          <p:cNvPr id="90" name="Google Shape;90;p55"/>
          <p:cNvSpPr txBox="1">
            <a:spLocks noGrp="1"/>
          </p:cNvSpPr>
          <p:nvPr>
            <p:ph type="ctrTitle"/>
          </p:nvPr>
        </p:nvSpPr>
        <p:spPr>
          <a:xfrm>
            <a:off x="565358" y="2499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1" name="Google Shape;91;p55"/>
          <p:cNvSpPr txBox="1">
            <a:spLocks noGrp="1"/>
          </p:cNvSpPr>
          <p:nvPr>
            <p:ph type="subTitle" idx="1"/>
          </p:nvPr>
        </p:nvSpPr>
        <p:spPr>
          <a:xfrm>
            <a:off x="565350" y="3227275"/>
            <a:ext cx="8013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CDA0"/>
              </a:buClr>
              <a:buSzPts val="3600"/>
              <a:buFont typeface="Lato"/>
              <a:buNone/>
              <a:defRPr sz="3600">
                <a:solidFill>
                  <a:srgbClr val="DFCDA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92" name="Google Shape;92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2910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 1">
  <p:cSld name="TITLE_1_1_1_1">
    <p:bg>
      <p:bgPr>
        <a:solidFill>
          <a:srgbClr val="DFCDA0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  <p:pic>
        <p:nvPicPr>
          <p:cNvPr id="95" name="Google Shape;95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" y="425442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56"/>
          <p:cNvSpPr txBox="1">
            <a:spLocks noGrp="1"/>
          </p:cNvSpPr>
          <p:nvPr>
            <p:ph type="ctrTitle"/>
          </p:nvPr>
        </p:nvSpPr>
        <p:spPr>
          <a:xfrm>
            <a:off x="565358" y="2499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9A0E"/>
              </a:buClr>
              <a:buSzPts val="4800"/>
              <a:buFont typeface="Lato"/>
              <a:buNone/>
              <a:defRPr sz="4800">
                <a:solidFill>
                  <a:srgbClr val="5E9A0E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7" name="Google Shape;97;p56"/>
          <p:cNvSpPr txBox="1">
            <a:spLocks noGrp="1"/>
          </p:cNvSpPr>
          <p:nvPr>
            <p:ph type="subTitle" idx="1"/>
          </p:nvPr>
        </p:nvSpPr>
        <p:spPr>
          <a:xfrm>
            <a:off x="565350" y="3227275"/>
            <a:ext cx="8013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5F0"/>
              </a:buClr>
              <a:buSzPts val="3600"/>
              <a:buFont typeface="Lato"/>
              <a:buNone/>
              <a:defRPr sz="3600">
                <a:solidFill>
                  <a:srgbClr val="F7F5F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 1 1">
  <p:cSld name="TITLE_1_1_1_1_1">
    <p:bg>
      <p:bgPr>
        <a:solidFill>
          <a:srgbClr val="F7F5F0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  <p:pic>
        <p:nvPicPr>
          <p:cNvPr id="100" name="Google Shape;100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" y="425442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57"/>
          <p:cNvSpPr txBox="1">
            <a:spLocks noGrp="1"/>
          </p:cNvSpPr>
          <p:nvPr>
            <p:ph type="ctrTitle"/>
          </p:nvPr>
        </p:nvSpPr>
        <p:spPr>
          <a:xfrm>
            <a:off x="565358" y="2499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639"/>
              </a:buClr>
              <a:buSzPts val="4800"/>
              <a:buFont typeface="Lato"/>
              <a:buNone/>
              <a:defRPr sz="4800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2" name="Google Shape;102;p57"/>
          <p:cNvSpPr txBox="1">
            <a:spLocks noGrp="1"/>
          </p:cNvSpPr>
          <p:nvPr>
            <p:ph type="subTitle" idx="1"/>
          </p:nvPr>
        </p:nvSpPr>
        <p:spPr>
          <a:xfrm>
            <a:off x="565350" y="3227275"/>
            <a:ext cx="8013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15639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2"/>
          <p:cNvSpPr txBox="1">
            <a:spLocks noGrp="1"/>
          </p:cNvSpPr>
          <p:nvPr>
            <p:ph type="ctrTitle"/>
          </p:nvPr>
        </p:nvSpPr>
        <p:spPr>
          <a:xfrm>
            <a:off x="565358" y="2499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6" name="Google Shape;16;p62"/>
          <p:cNvSpPr txBox="1">
            <a:spLocks noGrp="1"/>
          </p:cNvSpPr>
          <p:nvPr>
            <p:ph type="subTitle" idx="1"/>
          </p:nvPr>
        </p:nvSpPr>
        <p:spPr>
          <a:xfrm>
            <a:off x="565350" y="3227275"/>
            <a:ext cx="8013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CDA0"/>
              </a:buClr>
              <a:buSzPts val="3600"/>
              <a:buFont typeface="Lato"/>
              <a:buNone/>
              <a:defRPr sz="3600">
                <a:solidFill>
                  <a:srgbClr val="DFCDA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Google Shape;17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  <p:pic>
        <p:nvPicPr>
          <p:cNvPr id="18" name="Google Shape;18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2910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8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rgbClr val="DFC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58"/>
          <p:cNvSpPr txBox="1">
            <a:spLocks noGrp="1"/>
          </p:cNvSpPr>
          <p:nvPr>
            <p:ph type="title"/>
          </p:nvPr>
        </p:nvSpPr>
        <p:spPr>
          <a:xfrm>
            <a:off x="582550" y="8019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639"/>
              </a:buClr>
              <a:buSzPts val="3600"/>
              <a:buFont typeface="Lato"/>
              <a:buNone/>
              <a:defRPr sz="3600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6" name="Google Shape;106;p58"/>
          <p:cNvSpPr txBox="1">
            <a:spLocks noGrp="1"/>
          </p:cNvSpPr>
          <p:nvPr>
            <p:ph type="subTitle" idx="1"/>
          </p:nvPr>
        </p:nvSpPr>
        <p:spPr>
          <a:xfrm>
            <a:off x="582550" y="2884525"/>
            <a:ext cx="3728100" cy="12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7" name="Google Shape;107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1pPr>
          </a:lstStyle>
          <a:p>
            <a:endParaRPr/>
          </a:p>
        </p:txBody>
      </p:sp>
      <p:sp>
        <p:nvSpPr>
          <p:cNvPr id="110" name="Google Shape;110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 1 2">
  <p:cSld name="TITLE_1_1_1_1_2">
    <p:bg>
      <p:bgPr>
        <a:solidFill>
          <a:srgbClr val="DFCDA0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  <p:pic>
        <p:nvPicPr>
          <p:cNvPr id="113" name="Google Shape;113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" y="425442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60"/>
          <p:cNvSpPr txBox="1">
            <a:spLocks noGrp="1"/>
          </p:cNvSpPr>
          <p:nvPr>
            <p:ph type="ctrTitle"/>
          </p:nvPr>
        </p:nvSpPr>
        <p:spPr>
          <a:xfrm>
            <a:off x="565358" y="2499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5" name="Google Shape;115;p60"/>
          <p:cNvSpPr txBox="1">
            <a:spLocks noGrp="1"/>
          </p:cNvSpPr>
          <p:nvPr>
            <p:ph type="subTitle" idx="1"/>
          </p:nvPr>
        </p:nvSpPr>
        <p:spPr>
          <a:xfrm>
            <a:off x="565350" y="3227275"/>
            <a:ext cx="8013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 2">
  <p:cSld name="TITLE_1_1_1_2">
    <p:bg>
      <p:bgPr>
        <a:solidFill>
          <a:srgbClr val="286689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  <p:sp>
        <p:nvSpPr>
          <p:cNvPr id="118" name="Google Shape;118;p61"/>
          <p:cNvSpPr txBox="1">
            <a:spLocks noGrp="1"/>
          </p:cNvSpPr>
          <p:nvPr>
            <p:ph type="ctrTitle"/>
          </p:nvPr>
        </p:nvSpPr>
        <p:spPr>
          <a:xfrm>
            <a:off x="565358" y="2499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9" name="Google Shape;119;p61"/>
          <p:cNvSpPr txBox="1">
            <a:spLocks noGrp="1"/>
          </p:cNvSpPr>
          <p:nvPr>
            <p:ph type="subTitle" idx="1"/>
          </p:nvPr>
        </p:nvSpPr>
        <p:spPr>
          <a:xfrm>
            <a:off x="565350" y="3227275"/>
            <a:ext cx="8013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CDA0"/>
              </a:buClr>
              <a:buSzPts val="3600"/>
              <a:buFont typeface="Lato"/>
              <a:buNone/>
              <a:defRPr sz="3600">
                <a:solidFill>
                  <a:srgbClr val="DFCDA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120" name="Google Shape;120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2910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bg>
      <p:bgPr>
        <a:solidFill>
          <a:srgbClr val="D64C4C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  <p:sp>
        <p:nvSpPr>
          <p:cNvPr id="21" name="Google Shape;21;p63"/>
          <p:cNvSpPr txBox="1">
            <a:spLocks noGrp="1"/>
          </p:cNvSpPr>
          <p:nvPr>
            <p:ph type="ctrTitle"/>
          </p:nvPr>
        </p:nvSpPr>
        <p:spPr>
          <a:xfrm>
            <a:off x="565358" y="2499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" name="Google Shape;22;p63"/>
          <p:cNvSpPr txBox="1">
            <a:spLocks noGrp="1"/>
          </p:cNvSpPr>
          <p:nvPr>
            <p:ph type="subTitle" idx="1"/>
          </p:nvPr>
        </p:nvSpPr>
        <p:spPr>
          <a:xfrm>
            <a:off x="565350" y="3227275"/>
            <a:ext cx="8013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CDA0"/>
              </a:buClr>
              <a:buSzPts val="3600"/>
              <a:buFont typeface="Lato"/>
              <a:buNone/>
              <a:defRPr sz="3600">
                <a:solidFill>
                  <a:srgbClr val="DFCDA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3" name="Google Shape;23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2910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_1_1">
    <p:bg>
      <p:bgPr>
        <a:solidFill>
          <a:srgbClr val="5E9A0E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  <p:sp>
        <p:nvSpPr>
          <p:cNvPr id="26" name="Google Shape;26;p64"/>
          <p:cNvSpPr txBox="1">
            <a:spLocks noGrp="1"/>
          </p:cNvSpPr>
          <p:nvPr>
            <p:ph type="ctrTitle"/>
          </p:nvPr>
        </p:nvSpPr>
        <p:spPr>
          <a:xfrm>
            <a:off x="565358" y="2499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" name="Google Shape;27;p64"/>
          <p:cNvSpPr txBox="1">
            <a:spLocks noGrp="1"/>
          </p:cNvSpPr>
          <p:nvPr>
            <p:ph type="subTitle" idx="1"/>
          </p:nvPr>
        </p:nvSpPr>
        <p:spPr>
          <a:xfrm>
            <a:off x="565350" y="3227275"/>
            <a:ext cx="8013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CDA0"/>
              </a:buClr>
              <a:buSzPts val="3600"/>
              <a:buFont typeface="Lato"/>
              <a:buNone/>
              <a:defRPr sz="3600">
                <a:solidFill>
                  <a:srgbClr val="DFCDA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8" name="Google Shape;28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2910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_1_1_1">
    <p:bg>
      <p:bgPr>
        <a:solidFill>
          <a:srgbClr val="2866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ctrTitle"/>
          </p:nvPr>
        </p:nvSpPr>
        <p:spPr>
          <a:xfrm>
            <a:off x="565358" y="2499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2" name="Google Shape;32;p65"/>
          <p:cNvSpPr txBox="1">
            <a:spLocks noGrp="1"/>
          </p:cNvSpPr>
          <p:nvPr>
            <p:ph type="subTitle" idx="1"/>
          </p:nvPr>
        </p:nvSpPr>
        <p:spPr>
          <a:xfrm>
            <a:off x="565350" y="3227275"/>
            <a:ext cx="8013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CDA0"/>
              </a:buClr>
              <a:buSzPts val="3600"/>
              <a:buFont typeface="Lato"/>
              <a:buNone/>
              <a:defRPr sz="3600">
                <a:solidFill>
                  <a:srgbClr val="DFCDA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33" name="Google Shape;33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2910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 1">
  <p:cSld name="TITLE_1_1_1_1">
    <p:bg>
      <p:bgPr>
        <a:solidFill>
          <a:srgbClr val="DFCDA0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  <p:pic>
        <p:nvPicPr>
          <p:cNvPr id="36" name="Google Shape;36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" y="425442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6"/>
          <p:cNvSpPr txBox="1">
            <a:spLocks noGrp="1"/>
          </p:cNvSpPr>
          <p:nvPr>
            <p:ph type="ctrTitle"/>
          </p:nvPr>
        </p:nvSpPr>
        <p:spPr>
          <a:xfrm>
            <a:off x="565358" y="2499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9A0E"/>
              </a:buClr>
              <a:buSzPts val="4800"/>
              <a:buFont typeface="Lato"/>
              <a:buNone/>
              <a:defRPr sz="4800">
                <a:solidFill>
                  <a:srgbClr val="5E9A0E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8" name="Google Shape;38;p66"/>
          <p:cNvSpPr txBox="1">
            <a:spLocks noGrp="1"/>
          </p:cNvSpPr>
          <p:nvPr>
            <p:ph type="subTitle" idx="1"/>
          </p:nvPr>
        </p:nvSpPr>
        <p:spPr>
          <a:xfrm>
            <a:off x="565350" y="3227275"/>
            <a:ext cx="8013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5F0"/>
              </a:buClr>
              <a:buSzPts val="3600"/>
              <a:buFont typeface="Lato"/>
              <a:buNone/>
              <a:defRPr sz="3600">
                <a:solidFill>
                  <a:srgbClr val="F7F5F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7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rgbClr val="DFC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67"/>
          <p:cNvSpPr txBox="1">
            <a:spLocks noGrp="1"/>
          </p:cNvSpPr>
          <p:nvPr>
            <p:ph type="title"/>
          </p:nvPr>
        </p:nvSpPr>
        <p:spPr>
          <a:xfrm>
            <a:off x="582550" y="8019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639"/>
              </a:buClr>
              <a:buSzPts val="3600"/>
              <a:buFont typeface="Lato"/>
              <a:buNone/>
              <a:defRPr sz="3600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2" name="Google Shape;42;p67"/>
          <p:cNvSpPr txBox="1">
            <a:spLocks noGrp="1"/>
          </p:cNvSpPr>
          <p:nvPr>
            <p:ph type="subTitle" idx="1"/>
          </p:nvPr>
        </p:nvSpPr>
        <p:spPr>
          <a:xfrm>
            <a:off x="582550" y="2884525"/>
            <a:ext cx="3728100" cy="12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" name="Google Shape;43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None/>
              <a:defRPr sz="1000">
                <a:latin typeface="Lato"/>
                <a:ea typeface="Lato"/>
                <a:cs typeface="Lato"/>
                <a:sym typeface="Lato"/>
              </a:defRPr>
            </a:lvl1pPr>
          </a:lstStyle>
          <a:p>
            <a:endParaRPr/>
          </a:p>
        </p:txBody>
      </p:sp>
      <p:sp>
        <p:nvSpPr>
          <p:cNvPr id="46" name="Google Shape;46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 1 2">
  <p:cSld name="TITLE_1_1_1_1_2">
    <p:bg>
      <p:bgPr>
        <a:solidFill>
          <a:srgbClr val="DFCDA0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  <p:pic>
        <p:nvPicPr>
          <p:cNvPr id="49" name="Google Shape;49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" y="425442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69"/>
          <p:cNvSpPr txBox="1">
            <a:spLocks noGrp="1"/>
          </p:cNvSpPr>
          <p:nvPr>
            <p:ph type="ctrTitle"/>
          </p:nvPr>
        </p:nvSpPr>
        <p:spPr>
          <a:xfrm>
            <a:off x="565358" y="2499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ato"/>
              <a:buNone/>
              <a:defRPr sz="5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1" name="Google Shape;51;p69"/>
          <p:cNvSpPr txBox="1">
            <a:spLocks noGrp="1"/>
          </p:cNvSpPr>
          <p:nvPr>
            <p:ph type="subTitle" idx="1"/>
          </p:nvPr>
        </p:nvSpPr>
        <p:spPr>
          <a:xfrm>
            <a:off x="565350" y="3227275"/>
            <a:ext cx="8013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8"/>
          <p:cNvSpPr txBox="1">
            <a:spLocks noGrp="1"/>
          </p:cNvSpPr>
          <p:nvPr>
            <p:ph type="title"/>
          </p:nvPr>
        </p:nvSpPr>
        <p:spPr>
          <a:xfrm>
            <a:off x="562775" y="574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5F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7F5F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8"/>
          <p:cNvSpPr txBox="1">
            <a:spLocks noGrp="1"/>
          </p:cNvSpPr>
          <p:nvPr>
            <p:ph type="body" idx="1"/>
          </p:nvPr>
        </p:nvSpPr>
        <p:spPr>
          <a:xfrm>
            <a:off x="562775" y="1152475"/>
            <a:ext cx="8269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  <p:cxnSp>
        <p:nvCxnSpPr>
          <p:cNvPr id="9" name="Google Shape;9;p48"/>
          <p:cNvCxnSpPr/>
          <p:nvPr/>
        </p:nvCxnSpPr>
        <p:spPr>
          <a:xfrm flipH="1">
            <a:off x="9144000" y="4650"/>
            <a:ext cx="9300" cy="51342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  <a:effectLst>
            <a:reflection endPos="30000" dist="38100" dir="5400000" fadeDir="5400012" sy="-100000" algn="bl" rotWithShape="0"/>
          </a:effectLst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blipFill rotWithShape="1">
          <a:blip r:embed="rId13">
            <a:alphaModFix/>
          </a:blip>
          <a:tile tx="0" ty="0" sx="100000" sy="100000" flip="none" algn="tl"/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0"/>
          <p:cNvSpPr txBox="1">
            <a:spLocks noGrp="1"/>
          </p:cNvSpPr>
          <p:nvPr>
            <p:ph type="title"/>
          </p:nvPr>
        </p:nvSpPr>
        <p:spPr>
          <a:xfrm>
            <a:off x="562775" y="574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5F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7F5F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50"/>
          <p:cNvSpPr txBox="1">
            <a:spLocks noGrp="1"/>
          </p:cNvSpPr>
          <p:nvPr>
            <p:ph type="body" idx="1"/>
          </p:nvPr>
        </p:nvSpPr>
        <p:spPr>
          <a:xfrm>
            <a:off x="562775" y="1152475"/>
            <a:ext cx="8269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  <p:cxnSp>
        <p:nvCxnSpPr>
          <p:cNvPr id="71" name="Google Shape;71;p50"/>
          <p:cNvCxnSpPr/>
          <p:nvPr/>
        </p:nvCxnSpPr>
        <p:spPr>
          <a:xfrm flipH="1">
            <a:off x="9144000" y="4650"/>
            <a:ext cx="9300" cy="51342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  <a:effectLst>
            <a:reflection endPos="30000" dist="38100" dir="5400000" fadeDir="5400012" sy="-100000" algn="bl" rotWithShape="0"/>
          </a:effectLst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raitstimes.com/singapore/what-happens-when-it-becomes-almost-impossible-to-spot-a-scam-even-for-experts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youtube.com/shorts/HI0FUyRkgvs?feature=share" TargetMode="Externa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hyperlink" Target="https://www.youtube.com/watch?v=cbAgGvTLup8&amp;list=LL&amp;index=16" TargetMode="Externa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hyperlink" Target="https://www.csa.gov.sg/resources/tips-and-resources/recommended-security-apps-list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.pn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youtu.be/w2tW50CD6Aw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hyperlink" Target="https://www.lexilogos.com/keyboard/russian.htm" TargetMode="External"/><Relationship Id="rId4" Type="http://schemas.openxmlformats.org/officeDocument/2006/relationships/hyperlink" Target="https://en.wikipedia.org/wiki/IDN_homograph_attack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serviceinfo@dbs.com" TargetMode="External"/><Relationship Id="rId5" Type="http://schemas.openxmlformats.org/officeDocument/2006/relationships/hyperlink" Target="https://www.dbs.com.sg/personal/deposits/bank-with-ease/how-to-spot-a-scam" TargetMode="External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hyperlink" Target="https://chromewebstore.google.com/detail/punycodechecker/bodgongblbmaghghjlfphlbpbiepapne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5.pn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5.jpg"/><Relationship Id="rId4" Type="http://schemas.openxmlformats.org/officeDocument/2006/relationships/image" Target="../media/image8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hyperlink" Target="https://www.bamboobuilders.org/sgscamwise" TargetMode="External"/><Relationship Id="rId7" Type="http://schemas.openxmlformats.org/officeDocument/2006/relationships/image" Target="../media/image90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openxmlformats.org/officeDocument/2006/relationships/image" Target="../media/image2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hyperlink" Target="http://www.bamboobuilders.org/sgscamwise" TargetMode="External"/><Relationship Id="rId9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SG" sz="1000" b="0" i="0" u="none" strike="noStrike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000" b="0" i="0" u="none" strike="noStrike" cap="none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"/>
          <p:cNvSpPr txBox="1">
            <a:spLocks noGrp="1"/>
          </p:cNvSpPr>
          <p:nvPr>
            <p:ph type="title"/>
          </p:nvPr>
        </p:nvSpPr>
        <p:spPr>
          <a:xfrm>
            <a:off x="565350" y="1295400"/>
            <a:ext cx="8520600" cy="16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SG" sz="4800" b="1">
                <a:solidFill>
                  <a:srgbClr val="F7F5F0"/>
                </a:solidFill>
                <a:latin typeface="Comfortaa"/>
                <a:ea typeface="Comfortaa"/>
                <a:cs typeface="Comfortaa"/>
                <a:sym typeface="Comfortaa"/>
              </a:rPr>
              <a:t>SG ScamWISE</a:t>
            </a:r>
            <a:br>
              <a:rPr lang="en-SG" sz="4800" b="1">
                <a:solidFill>
                  <a:srgbClr val="F7F5F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4800" b="1">
              <a:solidFill>
                <a:srgbClr val="F7F5F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8" name="Google Shape;128;p1"/>
          <p:cNvSpPr txBox="1">
            <a:spLocks noGrp="1"/>
          </p:cNvSpPr>
          <p:nvPr>
            <p:ph type="subTitle" idx="4294967295"/>
          </p:nvPr>
        </p:nvSpPr>
        <p:spPr>
          <a:xfrm>
            <a:off x="565200" y="2817425"/>
            <a:ext cx="8013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r>
              <a:rPr lang="en-SG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Module 1:</a:t>
            </a:r>
            <a:br>
              <a:rPr lang="en-SG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Digital Literacy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29" name="Google Shape;129;p1"/>
          <p:cNvCxnSpPr/>
          <p:nvPr/>
        </p:nvCxnSpPr>
        <p:spPr>
          <a:xfrm rot="10800000">
            <a:off x="588075" y="4122750"/>
            <a:ext cx="7959300" cy="0"/>
          </a:xfrm>
          <a:prstGeom prst="straightConnector1">
            <a:avLst/>
          </a:prstGeom>
          <a:noFill/>
          <a:ln w="9525" cap="flat" cmpd="sng">
            <a:solidFill>
              <a:srgbClr val="DFCDA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/>
          <p:nvPr/>
        </p:nvSpPr>
        <p:spPr>
          <a:xfrm>
            <a:off x="199400" y="1361325"/>
            <a:ext cx="211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Risks of</a:t>
            </a: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 Digital</a:t>
            </a: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Footprint</a:t>
            </a: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25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39" name="Google Shape;239;p10" descr="Graphical user interface, application, Team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7396" y="585570"/>
            <a:ext cx="2952758" cy="3569602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0"/>
          <p:cNvSpPr txBox="1"/>
          <p:nvPr/>
        </p:nvSpPr>
        <p:spPr>
          <a:xfrm>
            <a:off x="2315100" y="4130614"/>
            <a:ext cx="3612600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SG" sz="9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Source: Rappler (2021)</a:t>
            </a:r>
            <a:endParaRPr sz="900" b="0" i="0" u="none" strike="noStrike" cap="none">
              <a:solidFill>
                <a:srgbClr val="08563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1" name="Google Shape;241;p10" descr="Graphical user interface, text, applicati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84662" y="1134207"/>
            <a:ext cx="3696190" cy="370158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0"/>
          <p:cNvSpPr txBox="1"/>
          <p:nvPr/>
        </p:nvSpPr>
        <p:spPr>
          <a:xfrm>
            <a:off x="167000" y="448325"/>
            <a:ext cx="19818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Real cases!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40149" y="217475"/>
            <a:ext cx="792851" cy="79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1" descr="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15073" y="2470411"/>
            <a:ext cx="4797499" cy="2253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1" descr="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3277"/>
          <a:stretch/>
        </p:blipFill>
        <p:spPr>
          <a:xfrm>
            <a:off x="2406047" y="116586"/>
            <a:ext cx="2935574" cy="205836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1"/>
          <p:cNvSpPr txBox="1"/>
          <p:nvPr/>
        </p:nvSpPr>
        <p:spPr>
          <a:xfrm>
            <a:off x="2406045" y="2033430"/>
            <a:ext cx="3612600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SG" sz="9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Source: Cox Media Group (2017)</a:t>
            </a:r>
            <a:endParaRPr sz="900" b="0" i="0" u="none" strike="noStrike" cap="none">
              <a:solidFill>
                <a:srgbClr val="08563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2" name="Google Shape;252;p11"/>
          <p:cNvSpPr txBox="1"/>
          <p:nvPr/>
        </p:nvSpPr>
        <p:spPr>
          <a:xfrm>
            <a:off x="4215072" y="4706543"/>
            <a:ext cx="3612600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SG" sz="9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Source: Mail Online (2017)</a:t>
            </a:r>
            <a:endParaRPr sz="900" b="0" i="0" u="none" strike="noStrike" cap="none">
              <a:solidFill>
                <a:srgbClr val="08563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3" name="Google Shape;253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40164" y="178975"/>
            <a:ext cx="2331336" cy="198595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1"/>
          <p:cNvSpPr txBox="1"/>
          <p:nvPr/>
        </p:nvSpPr>
        <p:spPr>
          <a:xfrm>
            <a:off x="167000" y="313575"/>
            <a:ext cx="19818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Real cases!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5" name="Google Shape;255;p11"/>
          <p:cNvSpPr txBox="1"/>
          <p:nvPr/>
        </p:nvSpPr>
        <p:spPr>
          <a:xfrm>
            <a:off x="199400" y="1361325"/>
            <a:ext cx="211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Risks of</a:t>
            </a: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 Digital</a:t>
            </a: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Footprint</a:t>
            </a: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25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2" descr="green graphic silhouette of a digital footprint (with 5 toes) and multiple web browser windows, against a black backgrou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4529" y="681613"/>
            <a:ext cx="3273799" cy="327379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2"/>
          <p:cNvSpPr txBox="1"/>
          <p:nvPr/>
        </p:nvSpPr>
        <p:spPr>
          <a:xfrm>
            <a:off x="400700" y="4239950"/>
            <a:ext cx="8532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639"/>
              </a:buClr>
              <a:buSzPts val="3600"/>
              <a:buFont typeface="Lato"/>
              <a:buNone/>
            </a:pPr>
            <a:r>
              <a:rPr lang="en-SG" sz="3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Secure Your Digital Footprint</a:t>
            </a:r>
            <a:endParaRPr sz="38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262" name="Google Shape;262;p12"/>
          <p:cNvCxnSpPr/>
          <p:nvPr/>
        </p:nvCxnSpPr>
        <p:spPr>
          <a:xfrm flipH="1">
            <a:off x="4930140" y="1480441"/>
            <a:ext cx="1080135" cy="714409"/>
          </a:xfrm>
          <a:prstGeom prst="straightConnector1">
            <a:avLst/>
          </a:prstGeom>
          <a:noFill/>
          <a:ln w="9525" cap="flat" cmpd="sng">
            <a:solidFill>
              <a:srgbClr val="DFCD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3" name="Google Shape;263;p12"/>
          <p:cNvCxnSpPr/>
          <p:nvPr/>
        </p:nvCxnSpPr>
        <p:spPr>
          <a:xfrm flipH="1">
            <a:off x="4861236" y="2882974"/>
            <a:ext cx="1575730" cy="341900"/>
          </a:xfrm>
          <a:prstGeom prst="straightConnector1">
            <a:avLst/>
          </a:prstGeom>
          <a:noFill/>
          <a:ln w="9525" cap="flat" cmpd="sng">
            <a:solidFill>
              <a:srgbClr val="DFCD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4" name="Google Shape;264;p12"/>
          <p:cNvCxnSpPr/>
          <p:nvPr/>
        </p:nvCxnSpPr>
        <p:spPr>
          <a:xfrm>
            <a:off x="3147824" y="1767840"/>
            <a:ext cx="1144860" cy="251471"/>
          </a:xfrm>
          <a:prstGeom prst="straightConnector1">
            <a:avLst/>
          </a:prstGeom>
          <a:noFill/>
          <a:ln w="9525" cap="flat" cmpd="sng">
            <a:solidFill>
              <a:srgbClr val="DFCD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5" name="Google Shape;265;p12"/>
          <p:cNvCxnSpPr/>
          <p:nvPr/>
        </p:nvCxnSpPr>
        <p:spPr>
          <a:xfrm>
            <a:off x="2628900" y="2823996"/>
            <a:ext cx="1846243" cy="433529"/>
          </a:xfrm>
          <a:prstGeom prst="straightConnector1">
            <a:avLst/>
          </a:prstGeom>
          <a:noFill/>
          <a:ln w="9525" cap="flat" cmpd="sng">
            <a:solidFill>
              <a:srgbClr val="DFCD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6" name="Google Shape;266;p12"/>
          <p:cNvSpPr txBox="1"/>
          <p:nvPr/>
        </p:nvSpPr>
        <p:spPr>
          <a:xfrm>
            <a:off x="390596" y="2403897"/>
            <a:ext cx="2718434" cy="105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👣 Do I build a trustworthy </a:t>
            </a:r>
            <a:b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online reputation, among </a:t>
            </a:r>
            <a:b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family, friends and strangers?</a:t>
            </a:r>
            <a:endParaRPr sz="28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7" name="Google Shape;267;p12"/>
          <p:cNvSpPr txBox="1"/>
          <p:nvPr/>
        </p:nvSpPr>
        <p:spPr>
          <a:xfrm>
            <a:off x="787125" y="1048272"/>
            <a:ext cx="2718434" cy="105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🌐 Do I regularly search for my name online, to track how I am being perceived by others? </a:t>
            </a:r>
            <a:endParaRPr sz="28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8" name="Google Shape;268;p12"/>
          <p:cNvSpPr txBox="1"/>
          <p:nvPr/>
        </p:nvSpPr>
        <p:spPr>
          <a:xfrm>
            <a:off x="6115267" y="1113618"/>
            <a:ext cx="2718434" cy="105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🧌 Do I refrain from judging quickly, and using hurtful language against others?</a:t>
            </a:r>
            <a:endParaRPr sz="28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9" name="Google Shape;269;p12"/>
          <p:cNvSpPr txBox="1"/>
          <p:nvPr/>
        </p:nvSpPr>
        <p:spPr>
          <a:xfrm>
            <a:off x="6463451" y="2647918"/>
            <a:ext cx="2718434" cy="105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🚨 Do I keep my data private, and report any breaches to online platforms/ authorities?</a:t>
            </a:r>
            <a:endParaRPr sz="28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SG" sz="1000" b="0" i="0" u="none" strike="noStrike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000" b="0" i="0" u="none" strike="noStrike" cap="none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3"/>
          <p:cNvSpPr/>
          <p:nvPr/>
        </p:nvSpPr>
        <p:spPr>
          <a:xfrm>
            <a:off x="-538175" y="-431001"/>
            <a:ext cx="2089800" cy="2089800"/>
          </a:xfrm>
          <a:prstGeom prst="ellipse">
            <a:avLst/>
          </a:prstGeom>
          <a:noFill/>
          <a:ln w="152400" cap="flat" cmpd="sng">
            <a:solidFill>
              <a:srgbClr val="0856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3"/>
          <p:cNvSpPr/>
          <p:nvPr/>
        </p:nvSpPr>
        <p:spPr>
          <a:xfrm>
            <a:off x="7308375" y="3281622"/>
            <a:ext cx="2456400" cy="2456400"/>
          </a:xfrm>
          <a:prstGeom prst="ellipse">
            <a:avLst/>
          </a:prstGeom>
          <a:noFill/>
          <a:ln w="228600" cap="flat" cmpd="sng">
            <a:solidFill>
              <a:srgbClr val="0856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3"/>
          <p:cNvSpPr txBox="1"/>
          <p:nvPr/>
        </p:nvSpPr>
        <p:spPr>
          <a:xfrm>
            <a:off x="316949" y="1876275"/>
            <a:ext cx="8510100" cy="14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SG" sz="3200" b="1" i="0" u="none" strike="noStrike" cap="none">
                <a:solidFill>
                  <a:srgbClr val="F7F5F0"/>
                </a:solidFill>
                <a:latin typeface="Comfortaa"/>
                <a:ea typeface="Comfortaa"/>
                <a:cs typeface="Comfortaa"/>
                <a:sym typeface="Comfortaa"/>
              </a:rPr>
              <a:t>Let’s talk:</a:t>
            </a:r>
            <a:br>
              <a:rPr lang="en-SG" sz="3200" b="1" i="0" u="none" strike="noStrike" cap="none">
                <a:solidFill>
                  <a:srgbClr val="F7F5F0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3200" b="1" i="0" u="none" strike="noStrike" cap="none">
                <a:solidFill>
                  <a:srgbClr val="F7F5F0"/>
                </a:solidFill>
                <a:latin typeface="Comfortaa"/>
                <a:ea typeface="Comfortaa"/>
                <a:cs typeface="Comfortaa"/>
                <a:sym typeface="Comfortaa"/>
              </a:rPr>
              <a:t>Fake News</a:t>
            </a:r>
            <a:endParaRPr sz="3200" b="1" i="0" u="none" strike="noStrike" cap="none">
              <a:solidFill>
                <a:srgbClr val="F7F5F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rgbClr val="F7F5F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F7F5F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SG" sz="1000" b="0" i="0" u="none" strike="noStrike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000" b="0" i="0" u="none" strike="noStrike" cap="none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4"/>
          <p:cNvSpPr/>
          <p:nvPr/>
        </p:nvSpPr>
        <p:spPr>
          <a:xfrm>
            <a:off x="-538175" y="-431001"/>
            <a:ext cx="2089800" cy="2089800"/>
          </a:xfrm>
          <a:prstGeom prst="ellipse">
            <a:avLst/>
          </a:prstGeom>
          <a:noFill/>
          <a:ln w="152400" cap="flat" cmpd="sng">
            <a:solidFill>
              <a:srgbClr val="0856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4"/>
          <p:cNvSpPr/>
          <p:nvPr/>
        </p:nvSpPr>
        <p:spPr>
          <a:xfrm>
            <a:off x="7308375" y="3281622"/>
            <a:ext cx="2456400" cy="2456400"/>
          </a:xfrm>
          <a:prstGeom prst="ellipse">
            <a:avLst/>
          </a:prstGeom>
          <a:noFill/>
          <a:ln w="228600" cap="flat" cmpd="sng">
            <a:solidFill>
              <a:srgbClr val="0856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4"/>
          <p:cNvSpPr txBox="1"/>
          <p:nvPr/>
        </p:nvSpPr>
        <p:spPr>
          <a:xfrm>
            <a:off x="3406861" y="1964899"/>
            <a:ext cx="2330275" cy="14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SG" sz="3200" b="1" i="0" u="none" strike="noStrike" cap="none">
                <a:solidFill>
                  <a:srgbClr val="F7F5F0"/>
                </a:solidFill>
                <a:latin typeface="Comfortaa"/>
                <a:ea typeface="Comfortaa"/>
                <a:cs typeface="Comfortaa"/>
                <a:sym typeface="Comfortaa"/>
              </a:rPr>
              <a:t>Or</a:t>
            </a:r>
            <a:endParaRPr sz="5000" b="1" i="0" u="none" strike="noStrike" cap="none">
              <a:solidFill>
                <a:srgbClr val="F7F5F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F7F5F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6" name="Google Shape;286;p14"/>
          <p:cNvSpPr txBox="1"/>
          <p:nvPr/>
        </p:nvSpPr>
        <p:spPr>
          <a:xfrm>
            <a:off x="1953444" y="411236"/>
            <a:ext cx="3621876" cy="1513150"/>
          </a:xfrm>
          <a:prstGeom prst="rect">
            <a:avLst/>
          </a:prstGeom>
          <a:solidFill>
            <a:srgbClr val="0156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72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REAL</a:t>
            </a:r>
            <a:endParaRPr sz="72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7" name="Google Shape;287;p14"/>
          <p:cNvSpPr txBox="1"/>
          <p:nvPr/>
        </p:nvSpPr>
        <p:spPr>
          <a:xfrm>
            <a:off x="3028420" y="2730499"/>
            <a:ext cx="3621876" cy="1513150"/>
          </a:xfrm>
          <a:prstGeom prst="rect">
            <a:avLst/>
          </a:prstGeom>
          <a:solidFill>
            <a:srgbClr val="D64C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72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FAKE</a:t>
            </a:r>
            <a:endParaRPr sz="72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8" name="Google Shape;288;p14"/>
          <p:cNvSpPr txBox="1"/>
          <p:nvPr/>
        </p:nvSpPr>
        <p:spPr>
          <a:xfrm>
            <a:off x="5918858" y="2772024"/>
            <a:ext cx="2330275" cy="14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SG" sz="8000" b="1" i="0" u="none" strike="noStrike" cap="none">
                <a:solidFill>
                  <a:srgbClr val="F7F5F0"/>
                </a:solidFill>
                <a:latin typeface="Comfortaa"/>
                <a:ea typeface="Comfortaa"/>
                <a:cs typeface="Comfortaa"/>
                <a:sym typeface="Comfortaa"/>
              </a:rPr>
              <a:t>?</a:t>
            </a:r>
            <a:endParaRPr sz="8000" b="1" i="0" u="none" strike="noStrike" cap="none">
              <a:solidFill>
                <a:srgbClr val="F7F5F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F7F5F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5"/>
          <p:cNvSpPr txBox="1"/>
          <p:nvPr/>
        </p:nvSpPr>
        <p:spPr>
          <a:xfrm>
            <a:off x="400700" y="4239950"/>
            <a:ext cx="848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639"/>
              </a:buClr>
              <a:buSzPts val="3600"/>
              <a:buFont typeface="Lato"/>
              <a:buNone/>
            </a:pPr>
            <a:r>
              <a:rPr lang="en-SG" sz="3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Real Or Fake?</a:t>
            </a:r>
            <a:endParaRPr sz="38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94" name="Google Shape;29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88" y="-11500"/>
            <a:ext cx="3032479" cy="396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0454" y="-11500"/>
            <a:ext cx="2970881" cy="396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6"/>
          <p:cNvSpPr/>
          <p:nvPr/>
        </p:nvSpPr>
        <p:spPr>
          <a:xfrm>
            <a:off x="-11500" y="3949675"/>
            <a:ext cx="9155400" cy="1263000"/>
          </a:xfrm>
          <a:prstGeom prst="rect">
            <a:avLst/>
          </a:prstGeom>
          <a:solidFill>
            <a:srgbClr val="085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6"/>
          <p:cNvSpPr txBox="1"/>
          <p:nvPr/>
        </p:nvSpPr>
        <p:spPr>
          <a:xfrm>
            <a:off x="400700" y="4239950"/>
            <a:ext cx="848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639"/>
              </a:buClr>
              <a:buSzPts val="3600"/>
              <a:buFont typeface="Lato"/>
              <a:buNone/>
            </a:pPr>
            <a:r>
              <a:rPr lang="en-SG" sz="3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Real Or Fake?</a:t>
            </a:r>
            <a:endParaRPr sz="38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02" name="Google Shape;30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88" y="-11500"/>
            <a:ext cx="3032479" cy="396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0454" y="-11500"/>
            <a:ext cx="2970881" cy="396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6"/>
          <p:cNvSpPr txBox="1"/>
          <p:nvPr/>
        </p:nvSpPr>
        <p:spPr>
          <a:xfrm>
            <a:off x="207501" y="847200"/>
            <a:ext cx="1342800" cy="572700"/>
          </a:xfrm>
          <a:prstGeom prst="rect">
            <a:avLst/>
          </a:prstGeom>
          <a:solidFill>
            <a:srgbClr val="D64C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3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FAKE</a:t>
            </a:r>
            <a:endParaRPr sz="30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05" name="Google Shape;305;p16"/>
          <p:cNvSpPr txBox="1"/>
          <p:nvPr/>
        </p:nvSpPr>
        <p:spPr>
          <a:xfrm>
            <a:off x="7624301" y="1126333"/>
            <a:ext cx="1342800" cy="572700"/>
          </a:xfrm>
          <a:prstGeom prst="rect">
            <a:avLst/>
          </a:prstGeom>
          <a:solidFill>
            <a:srgbClr val="D64C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3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FAKE</a:t>
            </a:r>
            <a:endParaRPr sz="30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7"/>
          <p:cNvSpPr txBox="1"/>
          <p:nvPr/>
        </p:nvSpPr>
        <p:spPr>
          <a:xfrm>
            <a:off x="103150" y="1361325"/>
            <a:ext cx="211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Fake news</a:t>
            </a: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crisis has been</a:t>
            </a: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made worse</a:t>
            </a: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by GenAI…</a:t>
            </a: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25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2" name="Google Shape;312;p17"/>
          <p:cNvSpPr txBox="1"/>
          <p:nvPr/>
        </p:nvSpPr>
        <p:spPr>
          <a:xfrm>
            <a:off x="167000" y="313575"/>
            <a:ext cx="198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Did You Know?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13" name="Google Shape;313;p17"/>
          <p:cNvGrpSpPr/>
          <p:nvPr/>
        </p:nvGrpSpPr>
        <p:grpSpPr>
          <a:xfrm>
            <a:off x="2461511" y="473606"/>
            <a:ext cx="4987404" cy="1584675"/>
            <a:chOff x="2640495" y="2137306"/>
            <a:chExt cx="5934179" cy="1885499"/>
          </a:xfrm>
        </p:grpSpPr>
        <p:pic>
          <p:nvPicPr>
            <p:cNvPr id="314" name="Google Shape;314;p17"/>
            <p:cNvPicPr preferRelativeResize="0"/>
            <p:nvPr/>
          </p:nvPicPr>
          <p:blipFill rotWithShape="1">
            <a:blip r:embed="rId4">
              <a:alphaModFix/>
            </a:blip>
            <a:srcRect l="34097" t="30634"/>
            <a:stretch/>
          </p:blipFill>
          <p:spPr>
            <a:xfrm>
              <a:off x="2640495" y="2815323"/>
              <a:ext cx="4357402" cy="12074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5" name="Google Shape;315;p17"/>
            <p:cNvGrpSpPr/>
            <p:nvPr/>
          </p:nvGrpSpPr>
          <p:grpSpPr>
            <a:xfrm>
              <a:off x="2997201" y="2137306"/>
              <a:ext cx="5577473" cy="545712"/>
              <a:chOff x="1" y="1368052"/>
              <a:chExt cx="5577473" cy="545712"/>
            </a:xfrm>
          </p:grpSpPr>
          <p:pic>
            <p:nvPicPr>
              <p:cNvPr id="316" name="Google Shape;316;p17"/>
              <p:cNvPicPr preferRelativeResize="0"/>
              <p:nvPr/>
            </p:nvPicPr>
            <p:blipFill rotWithShape="1">
              <a:blip r:embed="rId4">
                <a:alphaModFix/>
              </a:blip>
              <a:srcRect r="65208" b="77332"/>
              <a:stretch/>
            </p:blipFill>
            <p:spPr>
              <a:xfrm>
                <a:off x="1" y="1368052"/>
                <a:ext cx="3181350" cy="5457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7" name="Google Shape;317;p17"/>
              <p:cNvPicPr preferRelativeResize="0"/>
              <p:nvPr/>
            </p:nvPicPr>
            <p:blipFill rotWithShape="1">
              <a:blip r:embed="rId4">
                <a:alphaModFix/>
              </a:blip>
              <a:srcRect l="52000" r="20198" b="77332"/>
              <a:stretch/>
            </p:blipFill>
            <p:spPr>
              <a:xfrm>
                <a:off x="3035300" y="1368052"/>
                <a:ext cx="2542174" cy="54571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18" name="Google Shape;31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61510" y="2655937"/>
            <a:ext cx="6519158" cy="2109738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7"/>
          <p:cNvSpPr/>
          <p:nvPr/>
        </p:nvSpPr>
        <p:spPr>
          <a:xfrm>
            <a:off x="2548019" y="4176057"/>
            <a:ext cx="6408656" cy="61501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17" descr="Global Anti-Scam Summit Asia 2024 | GASA"/>
          <p:cNvPicPr preferRelativeResize="0"/>
          <p:nvPr/>
        </p:nvPicPr>
        <p:blipFill rotWithShape="1">
          <a:blip r:embed="rId6">
            <a:alphaModFix/>
          </a:blip>
          <a:srcRect l="23090" r="23124" b="50625"/>
          <a:stretch/>
        </p:blipFill>
        <p:spPr>
          <a:xfrm>
            <a:off x="4473575" y="1745746"/>
            <a:ext cx="1846301" cy="847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80625" y="1168401"/>
            <a:ext cx="2532992" cy="1424808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7"/>
          <p:cNvSpPr txBox="1"/>
          <p:nvPr/>
        </p:nvSpPr>
        <p:spPr>
          <a:xfrm>
            <a:off x="2461510" y="4758408"/>
            <a:ext cx="656191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SG" sz="9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lang="en-SG" sz="450" b="0" i="0" u="sng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https://www.straitstimes.com/singapore/what-happens-when-it-becomes-almost-impossible-to-spot-a-scam-even-for-experts</a:t>
            </a:r>
            <a:r>
              <a:rPr lang="en-SG" sz="45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8563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8"/>
          <p:cNvSpPr txBox="1"/>
          <p:nvPr/>
        </p:nvSpPr>
        <p:spPr>
          <a:xfrm>
            <a:off x="168087" y="1999050"/>
            <a:ext cx="211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Sharks in a shopping mall!</a:t>
            </a: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25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9" name="Google Shape;329;p18"/>
          <p:cNvSpPr txBox="1"/>
          <p:nvPr/>
        </p:nvSpPr>
        <p:spPr>
          <a:xfrm>
            <a:off x="167000" y="313575"/>
            <a:ext cx="19818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Hoax!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30" name="Google Shape;33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2525" y="510586"/>
            <a:ext cx="5573437" cy="4180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9"/>
          <p:cNvSpPr txBox="1"/>
          <p:nvPr/>
        </p:nvSpPr>
        <p:spPr>
          <a:xfrm>
            <a:off x="2285" y="2091309"/>
            <a:ext cx="211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Tips To Spot Fake News</a:t>
            </a: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25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37" name="Google Shape;337;p19"/>
          <p:cNvSpPr txBox="1"/>
          <p:nvPr/>
        </p:nvSpPr>
        <p:spPr>
          <a:xfrm>
            <a:off x="167000" y="313575"/>
            <a:ext cx="198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Did You Know?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38" name="Google Shape;338;p19"/>
          <p:cNvGrpSpPr/>
          <p:nvPr/>
        </p:nvGrpSpPr>
        <p:grpSpPr>
          <a:xfrm>
            <a:off x="2474689" y="538268"/>
            <a:ext cx="6558821" cy="4443983"/>
            <a:chOff x="2474689" y="114500"/>
            <a:chExt cx="7042201" cy="4771501"/>
          </a:xfrm>
        </p:grpSpPr>
        <p:pic>
          <p:nvPicPr>
            <p:cNvPr id="339" name="Google Shape;339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74689" y="114500"/>
              <a:ext cx="3579622" cy="4771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19"/>
            <p:cNvPicPr preferRelativeResize="0"/>
            <p:nvPr/>
          </p:nvPicPr>
          <p:blipFill rotWithShape="1">
            <a:blip r:embed="rId5">
              <a:alphaModFix/>
            </a:blip>
            <a:srcRect l="32312" r="10036"/>
            <a:stretch/>
          </p:blipFill>
          <p:spPr>
            <a:xfrm>
              <a:off x="6136622" y="724691"/>
              <a:ext cx="3380268" cy="38756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1" name="Google Shape;341;p19"/>
          <p:cNvSpPr txBox="1"/>
          <p:nvPr/>
        </p:nvSpPr>
        <p:spPr>
          <a:xfrm>
            <a:off x="6193848" y="1418626"/>
            <a:ext cx="2416777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14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Learn to Verify:</a:t>
            </a:r>
            <a:br>
              <a:rPr lang="en-SG" sz="14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SG" sz="14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Gather and assess</a:t>
            </a:r>
            <a:br>
              <a:rPr lang="en-SG" sz="14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evidence to check</a:t>
            </a:r>
            <a:br>
              <a:rPr lang="en-SG" sz="14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information’s </a:t>
            </a:r>
            <a:br>
              <a:rPr lang="en-SG" sz="14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accuracy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 txBox="1"/>
          <p:nvPr/>
        </p:nvSpPr>
        <p:spPr>
          <a:xfrm>
            <a:off x="374663" y="1369489"/>
            <a:ext cx="1917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500" b="1" i="0" u="none" strike="noStrike" cap="none" dirty="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Good or Bad?</a:t>
            </a:r>
            <a:endParaRPr sz="2500" b="1" i="0" u="none" strike="noStrike" cap="none" dirty="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4" name="Google Shape;144;p2"/>
          <p:cNvSpPr txBox="1"/>
          <p:nvPr/>
        </p:nvSpPr>
        <p:spPr>
          <a:xfrm>
            <a:off x="374663" y="263727"/>
            <a:ext cx="171895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Technology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5" name="Google Shape;145;p2"/>
          <p:cNvSpPr txBox="1"/>
          <p:nvPr/>
        </p:nvSpPr>
        <p:spPr>
          <a:xfrm>
            <a:off x="2565999" y="650125"/>
            <a:ext cx="24168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Through tech </a:t>
            </a:r>
            <a:b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apps, families </a:t>
            </a:r>
            <a:b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can stay updated about one</a:t>
            </a:r>
            <a:b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another’s lives anytime, </a:t>
            </a:r>
            <a:b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anywhere…</a:t>
            </a:r>
            <a:endParaRPr/>
          </a:p>
        </p:txBody>
      </p:sp>
      <p:pic>
        <p:nvPicPr>
          <p:cNvPr id="146" name="Google Shape;146;p2" descr="split screen showing asian parents in a city, video calling  their daughter who is in a snowy landscape"/>
          <p:cNvPicPr preferRelativeResize="0"/>
          <p:nvPr/>
        </p:nvPicPr>
        <p:blipFill rotWithShape="1">
          <a:blip r:embed="rId4">
            <a:alphaModFix/>
          </a:blip>
          <a:srcRect t="4289" b="11384"/>
          <a:stretch/>
        </p:blipFill>
        <p:spPr>
          <a:xfrm>
            <a:off x="4558638" y="146053"/>
            <a:ext cx="3434036" cy="2895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9807" y="2844799"/>
            <a:ext cx="2204419" cy="2204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" descr="Filt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80644" y="2876550"/>
            <a:ext cx="1838325" cy="1838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2"/>
          <p:cNvGrpSpPr/>
          <p:nvPr/>
        </p:nvGrpSpPr>
        <p:grpSpPr>
          <a:xfrm>
            <a:off x="6079314" y="515319"/>
            <a:ext cx="1889891" cy="455625"/>
            <a:chOff x="61825" y="5896390"/>
            <a:chExt cx="2718635" cy="655423"/>
          </a:xfrm>
        </p:grpSpPr>
        <p:pic>
          <p:nvPicPr>
            <p:cNvPr id="150" name="Google Shape;150;p2"/>
            <p:cNvPicPr preferRelativeResize="0"/>
            <p:nvPr/>
          </p:nvPicPr>
          <p:blipFill rotWithShape="1">
            <a:blip r:embed="rId7">
              <a:alphaModFix/>
            </a:blip>
            <a:srcRect l="3221" t="5454" r="78054" b="73095"/>
            <a:stretch/>
          </p:blipFill>
          <p:spPr>
            <a:xfrm>
              <a:off x="708580" y="5896390"/>
              <a:ext cx="706562" cy="652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"/>
            <p:cNvPicPr preferRelativeResize="0"/>
            <p:nvPr/>
          </p:nvPicPr>
          <p:blipFill rotWithShape="1">
            <a:blip r:embed="rId7">
              <a:alphaModFix/>
            </a:blip>
            <a:srcRect l="22841" t="5454" r="59024" b="73095"/>
            <a:stretch/>
          </p:blipFill>
          <p:spPr>
            <a:xfrm>
              <a:off x="61825" y="5898841"/>
              <a:ext cx="684300" cy="652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"/>
            <p:cNvPicPr preferRelativeResize="0"/>
            <p:nvPr/>
          </p:nvPicPr>
          <p:blipFill rotWithShape="1">
            <a:blip r:embed="rId7">
              <a:alphaModFix/>
            </a:blip>
            <a:srcRect l="2740" t="28386" r="77527" b="50162"/>
            <a:stretch/>
          </p:blipFill>
          <p:spPr>
            <a:xfrm>
              <a:off x="1371760" y="5896390"/>
              <a:ext cx="744640" cy="652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"/>
            <p:cNvPicPr preferRelativeResize="0"/>
            <p:nvPr/>
          </p:nvPicPr>
          <p:blipFill rotWithShape="1">
            <a:blip r:embed="rId7">
              <a:alphaModFix/>
            </a:blip>
            <a:srcRect l="22944" t="51122" r="58921" b="27427"/>
            <a:stretch/>
          </p:blipFill>
          <p:spPr>
            <a:xfrm>
              <a:off x="2094675" y="5896390"/>
              <a:ext cx="685785" cy="6543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4" name="Google Shape;154;p2"/>
          <p:cNvSpPr txBox="1"/>
          <p:nvPr/>
        </p:nvSpPr>
        <p:spPr>
          <a:xfrm>
            <a:off x="2565999" y="3545930"/>
            <a:ext cx="3250515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…but all this shared data provides ‘fuel’ for bad actors to exploit.</a:t>
            </a:r>
            <a:endParaRPr/>
          </a:p>
        </p:txBody>
      </p:sp>
      <p:pic>
        <p:nvPicPr>
          <p:cNvPr id="155" name="Google Shape;155;p2" descr="Dolla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67658" y="308873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" descr="Dolla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04226" y="3372930"/>
            <a:ext cx="630199" cy="63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" descr="Dolla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82587" y="4003129"/>
            <a:ext cx="452610" cy="452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0"/>
          <p:cNvSpPr txBox="1"/>
          <p:nvPr/>
        </p:nvSpPr>
        <p:spPr>
          <a:xfrm>
            <a:off x="167000" y="1904789"/>
            <a:ext cx="23050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5 Step</a:t>
            </a: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Verification Framework:</a:t>
            </a: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23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8" name="Google Shape;348;p20"/>
          <p:cNvSpPr txBox="1"/>
          <p:nvPr/>
        </p:nvSpPr>
        <p:spPr>
          <a:xfrm>
            <a:off x="110872" y="176908"/>
            <a:ext cx="1981800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Not sure? Try this!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49" name="Google Shape;349;p20"/>
          <p:cNvPicPr preferRelativeResize="0"/>
          <p:nvPr/>
        </p:nvPicPr>
        <p:blipFill rotWithShape="1">
          <a:blip r:embed="rId4">
            <a:alphaModFix/>
          </a:blip>
          <a:srcRect b="6888"/>
          <a:stretch/>
        </p:blipFill>
        <p:spPr>
          <a:xfrm>
            <a:off x="3745586" y="248176"/>
            <a:ext cx="3473520" cy="2770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0"/>
          <p:cNvPicPr preferRelativeResize="0"/>
          <p:nvPr/>
        </p:nvPicPr>
        <p:blipFill rotWithShape="1">
          <a:blip r:embed="rId5">
            <a:alphaModFix/>
          </a:blip>
          <a:srcRect l="1591" r="2600"/>
          <a:stretch/>
        </p:blipFill>
        <p:spPr>
          <a:xfrm>
            <a:off x="2334150" y="3018784"/>
            <a:ext cx="6783180" cy="1106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"/>
          <p:cNvSpPr txBox="1"/>
          <p:nvPr/>
        </p:nvSpPr>
        <p:spPr>
          <a:xfrm>
            <a:off x="167000" y="313575"/>
            <a:ext cx="198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Did You Know?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7" name="Google Shape;357;p21"/>
          <p:cNvSpPr txBox="1"/>
          <p:nvPr/>
        </p:nvSpPr>
        <p:spPr>
          <a:xfrm>
            <a:off x="2454177" y="1606446"/>
            <a:ext cx="2431201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1800" b="0" i="0" u="sng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1. ORIGIN</a:t>
            </a:r>
            <a:b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“Am I looking at </a:t>
            </a:r>
            <a:b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the original piece </a:t>
            </a:r>
            <a:b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of content?”</a:t>
            </a:r>
            <a:endParaRPr/>
          </a:p>
        </p:txBody>
      </p:sp>
      <p:sp>
        <p:nvSpPr>
          <p:cNvPr id="358" name="Google Shape;358;p21"/>
          <p:cNvSpPr txBox="1"/>
          <p:nvPr/>
        </p:nvSpPr>
        <p:spPr>
          <a:xfrm>
            <a:off x="3403077" y="3389536"/>
            <a:ext cx="2431201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1800" b="0" i="0" u="sng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2. SOURCE</a:t>
            </a:r>
            <a:b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“Who created the</a:t>
            </a:r>
            <a:b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piece of content?”</a:t>
            </a:r>
            <a:endParaRPr/>
          </a:p>
        </p:txBody>
      </p:sp>
      <p:sp>
        <p:nvSpPr>
          <p:cNvPr id="359" name="Google Shape;359;p21"/>
          <p:cNvSpPr txBox="1"/>
          <p:nvPr/>
        </p:nvSpPr>
        <p:spPr>
          <a:xfrm>
            <a:off x="4598042" y="1606446"/>
            <a:ext cx="2710626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1800" b="0" i="0" u="sng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3. DATE</a:t>
            </a:r>
            <a:b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“When was the</a:t>
            </a:r>
            <a:b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piece of content</a:t>
            </a:r>
            <a:b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captured?”</a:t>
            </a:r>
            <a:endParaRPr/>
          </a:p>
        </p:txBody>
      </p:sp>
      <p:sp>
        <p:nvSpPr>
          <p:cNvPr id="360" name="Google Shape;360;p21"/>
          <p:cNvSpPr txBox="1"/>
          <p:nvPr/>
        </p:nvSpPr>
        <p:spPr>
          <a:xfrm>
            <a:off x="5566942" y="3390282"/>
            <a:ext cx="2710626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1800" b="0" i="0" u="sng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4. LOCATION</a:t>
            </a:r>
            <a:b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“Where was the</a:t>
            </a:r>
            <a:b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piece of content</a:t>
            </a:r>
            <a:b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captured?”</a:t>
            </a:r>
            <a:endParaRPr/>
          </a:p>
        </p:txBody>
      </p:sp>
      <p:sp>
        <p:nvSpPr>
          <p:cNvPr id="361" name="Google Shape;361;p21"/>
          <p:cNvSpPr txBox="1"/>
          <p:nvPr/>
        </p:nvSpPr>
        <p:spPr>
          <a:xfrm>
            <a:off x="6922255" y="1606923"/>
            <a:ext cx="2710626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1800" b="0" i="0" u="sng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5. MOTIVATION</a:t>
            </a:r>
            <a:b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“Why was the</a:t>
            </a:r>
            <a:b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piece of content</a:t>
            </a:r>
            <a:b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captured?”</a:t>
            </a:r>
            <a:endParaRPr/>
          </a:p>
        </p:txBody>
      </p:sp>
      <p:sp>
        <p:nvSpPr>
          <p:cNvPr id="362" name="Google Shape;362;p21"/>
          <p:cNvSpPr txBox="1"/>
          <p:nvPr/>
        </p:nvSpPr>
        <p:spPr>
          <a:xfrm>
            <a:off x="167000" y="1361325"/>
            <a:ext cx="23050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5 Step</a:t>
            </a: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Verification Framework:</a:t>
            </a: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23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63" name="Google Shape;363;p21"/>
          <p:cNvPicPr preferRelativeResize="0"/>
          <p:nvPr/>
        </p:nvPicPr>
        <p:blipFill rotWithShape="1">
          <a:blip r:embed="rId4">
            <a:alphaModFix/>
          </a:blip>
          <a:srcRect l="1591" r="2600"/>
          <a:stretch/>
        </p:blipFill>
        <p:spPr>
          <a:xfrm>
            <a:off x="2423925" y="451473"/>
            <a:ext cx="5555620" cy="9060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4" name="Google Shape;364;p21"/>
          <p:cNvCxnSpPr/>
          <p:nvPr/>
        </p:nvCxnSpPr>
        <p:spPr>
          <a:xfrm>
            <a:off x="2764680" y="1261110"/>
            <a:ext cx="0" cy="386565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5" name="Google Shape;365;p21"/>
          <p:cNvCxnSpPr/>
          <p:nvPr/>
        </p:nvCxnSpPr>
        <p:spPr>
          <a:xfrm>
            <a:off x="4402980" y="1261110"/>
            <a:ext cx="0" cy="209169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6" name="Google Shape;366;p21"/>
          <p:cNvCxnSpPr/>
          <p:nvPr/>
        </p:nvCxnSpPr>
        <p:spPr>
          <a:xfrm>
            <a:off x="5164980" y="1261110"/>
            <a:ext cx="0" cy="386565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7" name="Google Shape;367;p21"/>
          <p:cNvCxnSpPr/>
          <p:nvPr/>
        </p:nvCxnSpPr>
        <p:spPr>
          <a:xfrm>
            <a:off x="6479430" y="1261110"/>
            <a:ext cx="0" cy="209169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8" name="Google Shape;368;p21"/>
          <p:cNvCxnSpPr/>
          <p:nvPr/>
        </p:nvCxnSpPr>
        <p:spPr>
          <a:xfrm>
            <a:off x="7252860" y="1261110"/>
            <a:ext cx="0" cy="386565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"/>
          <p:cNvSpPr txBox="1"/>
          <p:nvPr/>
        </p:nvSpPr>
        <p:spPr>
          <a:xfrm>
            <a:off x="199400" y="1361325"/>
            <a:ext cx="211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Verify:</a:t>
            </a: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Real or Fake?</a:t>
            </a: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25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5" name="Google Shape;375;p22"/>
          <p:cNvSpPr txBox="1"/>
          <p:nvPr/>
        </p:nvSpPr>
        <p:spPr>
          <a:xfrm>
            <a:off x="167000" y="313575"/>
            <a:ext cx="19818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Case Study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76" name="Google Shape;37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1400" y="1122183"/>
            <a:ext cx="6309155" cy="3743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3"/>
          <p:cNvSpPr txBox="1"/>
          <p:nvPr/>
        </p:nvSpPr>
        <p:spPr>
          <a:xfrm>
            <a:off x="3004188" y="4245677"/>
            <a:ext cx="361058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639"/>
              </a:buClr>
              <a:buSzPts val="3600"/>
              <a:buFont typeface="Lato"/>
              <a:buNone/>
            </a:pPr>
            <a:r>
              <a:rPr lang="en-SG" sz="3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Let’s Analyse!</a:t>
            </a:r>
            <a:endParaRPr sz="38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82" name="Google Shape;382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740" y="552090"/>
            <a:ext cx="3516209" cy="291833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3"/>
          <p:cNvSpPr txBox="1"/>
          <p:nvPr/>
        </p:nvSpPr>
        <p:spPr>
          <a:xfrm>
            <a:off x="1033051" y="3470593"/>
            <a:ext cx="28035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G" sz="18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Pigfish</a:t>
            </a:r>
            <a:endParaRPr sz="18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4" name="Google Shape;384;p23"/>
          <p:cNvSpPr/>
          <p:nvPr/>
        </p:nvSpPr>
        <p:spPr>
          <a:xfrm>
            <a:off x="4014793" y="1756778"/>
            <a:ext cx="1589374" cy="50895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0241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23" descr="A blue square with a white letter f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5725" y="897823"/>
            <a:ext cx="24384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3"/>
          <p:cNvSpPr txBox="1"/>
          <p:nvPr/>
        </p:nvSpPr>
        <p:spPr>
          <a:xfrm>
            <a:off x="5503132" y="3249386"/>
            <a:ext cx="2803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G" sz="18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Origin: Unknown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G" sz="18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Source: Facebook</a:t>
            </a:r>
            <a:endParaRPr sz="18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0000"/>
          </a:blip>
          <a:stretch>
            <a:fillRect/>
          </a:stretch>
        </a:blip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4"/>
          <p:cNvSpPr txBox="1"/>
          <p:nvPr/>
        </p:nvSpPr>
        <p:spPr>
          <a:xfrm>
            <a:off x="1400677" y="1856700"/>
            <a:ext cx="6342643" cy="14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SG" sz="3500" b="1" i="0" u="none" strike="noStrike" cap="none">
                <a:solidFill>
                  <a:srgbClr val="085630"/>
                </a:solidFill>
                <a:highlight>
                  <a:srgbClr val="F7F5F0"/>
                </a:highlight>
                <a:latin typeface="Comfortaa"/>
                <a:ea typeface="Comfortaa"/>
                <a:cs typeface="Comfortaa"/>
                <a:sym typeface="Comfortaa"/>
              </a:rPr>
              <a:t>Is Facebook a reliable source of information?</a:t>
            </a:r>
            <a:endParaRPr sz="3500" b="1" i="0" u="none" strike="noStrike" cap="none">
              <a:solidFill>
                <a:srgbClr val="085630"/>
              </a:solidFill>
              <a:highlight>
                <a:srgbClr val="F7F5F0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F7F5F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5"/>
          <p:cNvSpPr txBox="1"/>
          <p:nvPr/>
        </p:nvSpPr>
        <p:spPr>
          <a:xfrm>
            <a:off x="199400" y="1361325"/>
            <a:ext cx="211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Verify:</a:t>
            </a: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Real or Fake?</a:t>
            </a: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25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8" name="Google Shape;398;p25"/>
          <p:cNvSpPr txBox="1"/>
          <p:nvPr/>
        </p:nvSpPr>
        <p:spPr>
          <a:xfrm>
            <a:off x="167000" y="313575"/>
            <a:ext cx="19818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Case Study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99" name="Google Shape;39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1400" y="1143001"/>
            <a:ext cx="6474964" cy="3604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49090" y="-25"/>
            <a:ext cx="2893205" cy="51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26"/>
          <p:cNvSpPr txBox="1"/>
          <p:nvPr/>
        </p:nvSpPr>
        <p:spPr>
          <a:xfrm>
            <a:off x="199400" y="1361325"/>
            <a:ext cx="211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Google</a:t>
            </a: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Reverse Image Search</a:t>
            </a: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25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7" name="Google Shape;407;p26"/>
          <p:cNvSpPr txBox="1"/>
          <p:nvPr/>
        </p:nvSpPr>
        <p:spPr>
          <a:xfrm>
            <a:off x="5790598" y="1476007"/>
            <a:ext cx="2416777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1. Upload an image.</a:t>
            </a:r>
            <a:endParaRPr/>
          </a:p>
        </p:txBody>
      </p:sp>
      <p:sp>
        <p:nvSpPr>
          <p:cNvPr id="408" name="Google Shape;408;p26"/>
          <p:cNvSpPr txBox="1"/>
          <p:nvPr/>
        </p:nvSpPr>
        <p:spPr>
          <a:xfrm>
            <a:off x="5790598" y="2338139"/>
            <a:ext cx="3071462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2. Results will show if said image has been altered or used elsewhere!</a:t>
            </a:r>
            <a:endParaRPr/>
          </a:p>
        </p:txBody>
      </p:sp>
      <p:sp>
        <p:nvSpPr>
          <p:cNvPr id="409" name="Google Shape;409;p26"/>
          <p:cNvSpPr txBox="1"/>
          <p:nvPr/>
        </p:nvSpPr>
        <p:spPr>
          <a:xfrm>
            <a:off x="2538730" y="4854981"/>
            <a:ext cx="68289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SG" sz="9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lang="en-SG" sz="450" b="0" i="0" u="sng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https://www.youtube.com/shorts/HI0FUyRkgvs?feature=share</a:t>
            </a:r>
            <a:r>
              <a:rPr lang="en-SG" sz="45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5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0" name="Google Shape;410;p26"/>
          <p:cNvSpPr txBox="1"/>
          <p:nvPr/>
        </p:nvSpPr>
        <p:spPr>
          <a:xfrm>
            <a:off x="186319" y="397702"/>
            <a:ext cx="2352411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4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Alternatively: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7"/>
          <p:cNvSpPr txBox="1"/>
          <p:nvPr/>
        </p:nvSpPr>
        <p:spPr>
          <a:xfrm>
            <a:off x="2589023" y="4254561"/>
            <a:ext cx="444091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639"/>
              </a:buClr>
              <a:buSzPts val="3600"/>
              <a:buFont typeface="Lato"/>
              <a:buNone/>
            </a:pPr>
            <a:r>
              <a:rPr lang="en-SG" sz="3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Let’s Try It Out!</a:t>
            </a:r>
            <a:endParaRPr sz="38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16" name="Google Shape;416;p27"/>
          <p:cNvPicPr preferRelativeResize="0"/>
          <p:nvPr/>
        </p:nvPicPr>
        <p:blipFill rotWithShape="1">
          <a:blip r:embed="rId4">
            <a:alphaModFix/>
          </a:blip>
          <a:srcRect l="12018" t="24224" r="45038" b="22094"/>
          <a:stretch/>
        </p:blipFill>
        <p:spPr>
          <a:xfrm>
            <a:off x="4943538" y="1010652"/>
            <a:ext cx="3093558" cy="2175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7"/>
          <p:cNvPicPr preferRelativeResize="0"/>
          <p:nvPr/>
        </p:nvPicPr>
        <p:blipFill rotWithShape="1">
          <a:blip r:embed="rId5">
            <a:alphaModFix/>
          </a:blip>
          <a:srcRect l="60230" t="34156" r="3529" b="11110"/>
          <a:stretch/>
        </p:blipFill>
        <p:spPr>
          <a:xfrm>
            <a:off x="173625" y="394909"/>
            <a:ext cx="3776583" cy="320822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27"/>
          <p:cNvSpPr/>
          <p:nvPr/>
        </p:nvSpPr>
        <p:spPr>
          <a:xfrm>
            <a:off x="3533302" y="1756778"/>
            <a:ext cx="1589374" cy="50895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0241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SG" sz="1000" b="0" i="0" u="none" strike="noStrike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000" b="0" i="0" u="none" strike="noStrike" cap="none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28"/>
          <p:cNvSpPr/>
          <p:nvPr/>
        </p:nvSpPr>
        <p:spPr>
          <a:xfrm>
            <a:off x="-538175" y="-431001"/>
            <a:ext cx="2089800" cy="2089800"/>
          </a:xfrm>
          <a:prstGeom prst="ellipse">
            <a:avLst/>
          </a:prstGeom>
          <a:noFill/>
          <a:ln w="152400" cap="flat" cmpd="sng">
            <a:solidFill>
              <a:srgbClr val="0856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28"/>
          <p:cNvSpPr/>
          <p:nvPr/>
        </p:nvSpPr>
        <p:spPr>
          <a:xfrm>
            <a:off x="7308375" y="3281622"/>
            <a:ext cx="2456400" cy="2456400"/>
          </a:xfrm>
          <a:prstGeom prst="ellipse">
            <a:avLst/>
          </a:prstGeom>
          <a:noFill/>
          <a:ln w="228600" cap="flat" cmpd="sng">
            <a:solidFill>
              <a:srgbClr val="0856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28"/>
          <p:cNvSpPr txBox="1"/>
          <p:nvPr/>
        </p:nvSpPr>
        <p:spPr>
          <a:xfrm>
            <a:off x="826232" y="1971049"/>
            <a:ext cx="7710342" cy="14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SG" sz="3200" b="1" i="0" u="none" strike="noStrike" cap="none">
                <a:solidFill>
                  <a:srgbClr val="F7F5F0"/>
                </a:solidFill>
                <a:latin typeface="Comfortaa"/>
                <a:ea typeface="Comfortaa"/>
                <a:cs typeface="Comfortaa"/>
                <a:sym typeface="Comfortaa"/>
              </a:rPr>
              <a:t>Discuss: What might MOTIVATE someone to post this?</a:t>
            </a:r>
            <a:endParaRPr sz="3200" b="1" i="0" u="none" strike="noStrike" cap="none">
              <a:solidFill>
                <a:srgbClr val="F7F5F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rgbClr val="F7F5F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F7F5F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9"/>
          <p:cNvSpPr txBox="1"/>
          <p:nvPr/>
        </p:nvSpPr>
        <p:spPr>
          <a:xfrm>
            <a:off x="163293" y="2169825"/>
            <a:ext cx="1917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Fake news is everywhere!</a:t>
            </a:r>
            <a:endParaRPr sz="20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3" name="Google Shape;433;p29"/>
          <p:cNvSpPr txBox="1"/>
          <p:nvPr/>
        </p:nvSpPr>
        <p:spPr>
          <a:xfrm>
            <a:off x="167000" y="313575"/>
            <a:ext cx="198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Did You Know?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4" name="Google Shape;434;p29"/>
          <p:cNvSpPr txBox="1"/>
          <p:nvPr/>
        </p:nvSpPr>
        <p:spPr>
          <a:xfrm>
            <a:off x="3194338" y="3333910"/>
            <a:ext cx="2416777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16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Research Firm Milieu found that 60% of SG youths &lt;18 years old have seen fake news on social media…</a:t>
            </a:r>
            <a:endParaRPr/>
          </a:p>
        </p:txBody>
      </p:sp>
      <p:pic>
        <p:nvPicPr>
          <p:cNvPr id="435" name="Google Shape;43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6253" y="455363"/>
            <a:ext cx="5420849" cy="29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9"/>
          <p:cNvSpPr txBox="1"/>
          <p:nvPr/>
        </p:nvSpPr>
        <p:spPr>
          <a:xfrm>
            <a:off x="2345687" y="4837681"/>
            <a:ext cx="8579488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SG" sz="9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lang="en-SG" sz="450" b="0" i="0" u="sng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https://www.youtube.com/watch?v=cbAgGvTLup8&amp;list=LL&amp;index=16</a:t>
            </a:r>
            <a:r>
              <a:rPr lang="en-SG" sz="45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45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7" name="Google Shape;437;p29"/>
          <p:cNvSpPr txBox="1"/>
          <p:nvPr/>
        </p:nvSpPr>
        <p:spPr>
          <a:xfrm>
            <a:off x="6490353" y="3521485"/>
            <a:ext cx="2416777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16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What is the value of Spotting Fake News &amp; Responsible Sharing?</a:t>
            </a:r>
            <a:endParaRPr/>
          </a:p>
        </p:txBody>
      </p:sp>
      <p:grpSp>
        <p:nvGrpSpPr>
          <p:cNvPr id="438" name="Google Shape;438;p29"/>
          <p:cNvGrpSpPr/>
          <p:nvPr/>
        </p:nvGrpSpPr>
        <p:grpSpPr>
          <a:xfrm>
            <a:off x="5712232" y="3585440"/>
            <a:ext cx="890335" cy="792900"/>
            <a:chOff x="3245573" y="3267602"/>
            <a:chExt cx="1590060" cy="1416050"/>
          </a:xfrm>
        </p:grpSpPr>
        <p:pic>
          <p:nvPicPr>
            <p:cNvPr id="439" name="Google Shape;439;p29" descr="Question mark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21233" y="326760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" name="Google Shape;440;p29" descr="Customer review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45573" y="3590925"/>
              <a:ext cx="1092727" cy="10927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1" name="Google Shape;441;p29" descr="Magnifying glass with solid fil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66253" y="3657946"/>
            <a:ext cx="728085" cy="728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SG" sz="1000" b="0" i="0" u="none" strike="noStrike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000" b="0" i="0" u="none" strike="noStrike" cap="none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-538175" y="-431001"/>
            <a:ext cx="2089800" cy="2089800"/>
          </a:xfrm>
          <a:prstGeom prst="ellipse">
            <a:avLst/>
          </a:prstGeom>
          <a:noFill/>
          <a:ln w="152400" cap="flat" cmpd="sng">
            <a:solidFill>
              <a:srgbClr val="0856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308375" y="3281622"/>
            <a:ext cx="2456400" cy="2456400"/>
          </a:xfrm>
          <a:prstGeom prst="ellipse">
            <a:avLst/>
          </a:prstGeom>
          <a:noFill/>
          <a:ln w="228600" cap="flat" cmpd="sng">
            <a:solidFill>
              <a:srgbClr val="0856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"/>
          <p:cNvSpPr txBox="1"/>
          <p:nvPr/>
        </p:nvSpPr>
        <p:spPr>
          <a:xfrm>
            <a:off x="316949" y="1876275"/>
            <a:ext cx="8510100" cy="14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SG" sz="3200" b="1" i="0" u="none" strike="noStrike" cap="none">
                <a:solidFill>
                  <a:srgbClr val="F7F5F0"/>
                </a:solidFill>
                <a:latin typeface="Comfortaa"/>
                <a:ea typeface="Comfortaa"/>
                <a:cs typeface="Comfortaa"/>
                <a:sym typeface="Comfortaa"/>
              </a:rPr>
              <a:t>How your Digital Footprint can be EXPLOITED</a:t>
            </a:r>
            <a:endParaRPr sz="3200" b="1" i="0" u="none" strike="noStrike" cap="none">
              <a:solidFill>
                <a:srgbClr val="F7F5F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rgbClr val="F7F5F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F7F5F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30" descr="A hand holding a magnifying glass over a computer scree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3695" y="1167783"/>
            <a:ext cx="2659092" cy="2659092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0"/>
          <p:cNvSpPr txBox="1"/>
          <p:nvPr/>
        </p:nvSpPr>
        <p:spPr>
          <a:xfrm>
            <a:off x="400700" y="4239950"/>
            <a:ext cx="8532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639"/>
              </a:buClr>
              <a:buSzPts val="3600"/>
              <a:buFont typeface="Lato"/>
              <a:buNone/>
            </a:pPr>
            <a:r>
              <a:rPr lang="en-SG" sz="3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Verify information online</a:t>
            </a:r>
            <a:endParaRPr sz="38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448" name="Google Shape;448;p30"/>
          <p:cNvCxnSpPr/>
          <p:nvPr/>
        </p:nvCxnSpPr>
        <p:spPr>
          <a:xfrm flipH="1">
            <a:off x="4930140" y="1480441"/>
            <a:ext cx="1080135" cy="714409"/>
          </a:xfrm>
          <a:prstGeom prst="straightConnector1">
            <a:avLst/>
          </a:prstGeom>
          <a:noFill/>
          <a:ln w="9525" cap="flat" cmpd="sng">
            <a:solidFill>
              <a:srgbClr val="DFCD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9" name="Google Shape;449;p30"/>
          <p:cNvCxnSpPr/>
          <p:nvPr/>
        </p:nvCxnSpPr>
        <p:spPr>
          <a:xfrm flipH="1">
            <a:off x="4861236" y="2882974"/>
            <a:ext cx="1575730" cy="341900"/>
          </a:xfrm>
          <a:prstGeom prst="straightConnector1">
            <a:avLst/>
          </a:prstGeom>
          <a:noFill/>
          <a:ln w="9525" cap="flat" cmpd="sng">
            <a:solidFill>
              <a:srgbClr val="DFCD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0" name="Google Shape;450;p30"/>
          <p:cNvCxnSpPr/>
          <p:nvPr/>
        </p:nvCxnSpPr>
        <p:spPr>
          <a:xfrm>
            <a:off x="3147824" y="1767840"/>
            <a:ext cx="1144860" cy="251471"/>
          </a:xfrm>
          <a:prstGeom prst="straightConnector1">
            <a:avLst/>
          </a:prstGeom>
          <a:noFill/>
          <a:ln w="9525" cap="flat" cmpd="sng">
            <a:solidFill>
              <a:srgbClr val="DFCD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1" name="Google Shape;451;p30"/>
          <p:cNvSpPr txBox="1"/>
          <p:nvPr/>
        </p:nvSpPr>
        <p:spPr>
          <a:xfrm>
            <a:off x="522361" y="959596"/>
            <a:ext cx="2718434" cy="130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👣 Do I do the 5 Step Verification framework and check the Origin, Source, Date, Location, and Motivation?</a:t>
            </a:r>
            <a:endParaRPr sz="28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2" name="Google Shape;452;p30"/>
          <p:cNvSpPr txBox="1"/>
          <p:nvPr/>
        </p:nvSpPr>
        <p:spPr>
          <a:xfrm>
            <a:off x="6115267" y="992854"/>
            <a:ext cx="2718434" cy="80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🧌 Do I use Reverse Image Search when I am unsure?</a:t>
            </a:r>
            <a:endParaRPr sz="28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3" name="Google Shape;453;p30"/>
          <p:cNvSpPr txBox="1"/>
          <p:nvPr/>
        </p:nvSpPr>
        <p:spPr>
          <a:xfrm>
            <a:off x="6463451" y="2647918"/>
            <a:ext cx="2718434" cy="105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🚨 Do I only share information which I have confirmed to be true?</a:t>
            </a:r>
            <a:endParaRPr sz="28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SG" sz="1000" b="0" i="0" u="none" strike="noStrike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000" b="0" i="0" u="none" strike="noStrike" cap="none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31"/>
          <p:cNvSpPr/>
          <p:nvPr/>
        </p:nvSpPr>
        <p:spPr>
          <a:xfrm>
            <a:off x="-538175" y="-431001"/>
            <a:ext cx="2089800" cy="2089800"/>
          </a:xfrm>
          <a:prstGeom prst="ellipse">
            <a:avLst/>
          </a:prstGeom>
          <a:noFill/>
          <a:ln w="152400" cap="flat" cmpd="sng">
            <a:solidFill>
              <a:srgbClr val="0856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31"/>
          <p:cNvSpPr/>
          <p:nvPr/>
        </p:nvSpPr>
        <p:spPr>
          <a:xfrm>
            <a:off x="7308375" y="3281622"/>
            <a:ext cx="2456400" cy="2456400"/>
          </a:xfrm>
          <a:prstGeom prst="ellipse">
            <a:avLst/>
          </a:prstGeom>
          <a:noFill/>
          <a:ln w="228600" cap="flat" cmpd="sng">
            <a:solidFill>
              <a:srgbClr val="0856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31"/>
          <p:cNvSpPr txBox="1"/>
          <p:nvPr/>
        </p:nvSpPr>
        <p:spPr>
          <a:xfrm>
            <a:off x="316949" y="1876275"/>
            <a:ext cx="8510100" cy="14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SG" sz="3200" b="1" i="0" u="none" strike="noStrike" cap="none">
                <a:solidFill>
                  <a:srgbClr val="F7F5F0"/>
                </a:solidFill>
                <a:latin typeface="Comfortaa"/>
                <a:ea typeface="Comfortaa"/>
                <a:cs typeface="Comfortaa"/>
                <a:sym typeface="Comfortaa"/>
              </a:rPr>
              <a:t>Let’s Talk: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SG" sz="3200" b="1" i="0" u="none" strike="noStrike" cap="none">
                <a:solidFill>
                  <a:srgbClr val="F7F5F0"/>
                </a:solidFill>
                <a:latin typeface="Comfortaa"/>
                <a:ea typeface="Comfortaa"/>
                <a:cs typeface="Comfortaa"/>
                <a:sym typeface="Comfortaa"/>
              </a:rPr>
              <a:t>Staying Protected From Cyberthreats</a:t>
            </a:r>
            <a:endParaRPr sz="3200" b="1" i="0" u="none" strike="noStrike" cap="none">
              <a:solidFill>
                <a:srgbClr val="F7F5F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rgbClr val="F7F5F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F7F5F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2"/>
          <p:cNvSpPr txBox="1"/>
          <p:nvPr/>
        </p:nvSpPr>
        <p:spPr>
          <a:xfrm>
            <a:off x="199400" y="1361325"/>
            <a:ext cx="1917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800" b="1" i="0" u="none" strike="noStrike" cap="none">
                <a:solidFill>
                  <a:srgbClr val="9FE06E"/>
                </a:solidFill>
                <a:latin typeface="Lato"/>
                <a:ea typeface="Lato"/>
                <a:cs typeface="Lato"/>
                <a:sym typeface="Lato"/>
              </a:rPr>
              <a:t>🔎 </a:t>
            </a:r>
            <a: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Steps to scan your phone regularly!</a:t>
            </a: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(Android)</a:t>
            </a:r>
            <a:endParaRPr sz="25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68" name="Google Shape;468;p32"/>
          <p:cNvSpPr txBox="1"/>
          <p:nvPr/>
        </p:nvSpPr>
        <p:spPr>
          <a:xfrm>
            <a:off x="167000" y="313575"/>
            <a:ext cx="19818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Tip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69" name="Google Shape;46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85348" y="1053175"/>
            <a:ext cx="1170810" cy="1418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68802" y="1470986"/>
            <a:ext cx="1717739" cy="29320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1" name="Google Shape;471;p32"/>
          <p:cNvGrpSpPr/>
          <p:nvPr/>
        </p:nvGrpSpPr>
        <p:grpSpPr>
          <a:xfrm>
            <a:off x="2503930" y="3128231"/>
            <a:ext cx="4506233" cy="1274840"/>
            <a:chOff x="2607810" y="3610678"/>
            <a:chExt cx="4383229" cy="1240041"/>
          </a:xfrm>
        </p:grpSpPr>
        <p:pic>
          <p:nvPicPr>
            <p:cNvPr id="472" name="Google Shape;472;p3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198209" y="3610678"/>
              <a:ext cx="1792830" cy="1240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3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607810" y="3610678"/>
              <a:ext cx="2436091" cy="12400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4" name="Google Shape;474;p32"/>
          <p:cNvGrpSpPr/>
          <p:nvPr/>
        </p:nvGrpSpPr>
        <p:grpSpPr>
          <a:xfrm>
            <a:off x="4013344" y="1058396"/>
            <a:ext cx="2898272" cy="1008034"/>
            <a:chOff x="3787217" y="1053176"/>
            <a:chExt cx="2397377" cy="833820"/>
          </a:xfrm>
        </p:grpSpPr>
        <p:pic>
          <p:nvPicPr>
            <p:cNvPr id="475" name="Google Shape;475;p32"/>
            <p:cNvPicPr preferRelativeResize="0"/>
            <p:nvPr/>
          </p:nvPicPr>
          <p:blipFill rotWithShape="1">
            <a:blip r:embed="rId8">
              <a:alphaModFix/>
            </a:blip>
            <a:srcRect b="85070"/>
            <a:stretch/>
          </p:blipFill>
          <p:spPr>
            <a:xfrm>
              <a:off x="3787217" y="1053176"/>
              <a:ext cx="2397377" cy="3412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Google Shape;476;p32"/>
            <p:cNvPicPr preferRelativeResize="0"/>
            <p:nvPr/>
          </p:nvPicPr>
          <p:blipFill rotWithShape="1">
            <a:blip r:embed="rId8">
              <a:alphaModFix/>
            </a:blip>
            <a:srcRect t="40530" b="37923"/>
            <a:stretch/>
          </p:blipFill>
          <p:spPr>
            <a:xfrm>
              <a:off x="3787217" y="1394460"/>
              <a:ext cx="2397377" cy="4925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7" name="Google Shape;477;p32"/>
          <p:cNvSpPr/>
          <p:nvPr/>
        </p:nvSpPr>
        <p:spPr>
          <a:xfrm>
            <a:off x="3616831" y="1579782"/>
            <a:ext cx="483870" cy="4866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32"/>
          <p:cNvSpPr/>
          <p:nvPr/>
        </p:nvSpPr>
        <p:spPr>
          <a:xfrm>
            <a:off x="6782990" y="1579782"/>
            <a:ext cx="483870" cy="4866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32"/>
          <p:cNvSpPr/>
          <p:nvPr/>
        </p:nvSpPr>
        <p:spPr>
          <a:xfrm rot="10800000">
            <a:off x="6522720" y="3987375"/>
            <a:ext cx="695111" cy="4866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32"/>
          <p:cNvSpPr/>
          <p:nvPr/>
        </p:nvSpPr>
        <p:spPr>
          <a:xfrm rot="10800000">
            <a:off x="4562007" y="3987375"/>
            <a:ext cx="695111" cy="4866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32"/>
          <p:cNvSpPr/>
          <p:nvPr/>
        </p:nvSpPr>
        <p:spPr>
          <a:xfrm>
            <a:off x="7218729" y="3999849"/>
            <a:ext cx="1667812" cy="40321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3"/>
          <p:cNvSpPr txBox="1"/>
          <p:nvPr/>
        </p:nvSpPr>
        <p:spPr>
          <a:xfrm>
            <a:off x="199400" y="1361325"/>
            <a:ext cx="1917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800" b="1" i="0" u="none" strike="noStrike" cap="none">
                <a:solidFill>
                  <a:srgbClr val="9FE06E"/>
                </a:solidFill>
                <a:latin typeface="Lato"/>
                <a:ea typeface="Lato"/>
                <a:cs typeface="Lato"/>
                <a:sym typeface="Lato"/>
              </a:rPr>
              <a:t>🔎 </a:t>
            </a:r>
            <a: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Steps to scan your phone regularly!</a:t>
            </a: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(iPhone)</a:t>
            </a:r>
            <a:endParaRPr sz="25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88" name="Google Shape;488;p33"/>
          <p:cNvSpPr txBox="1"/>
          <p:nvPr/>
        </p:nvSpPr>
        <p:spPr>
          <a:xfrm>
            <a:off x="167000" y="313575"/>
            <a:ext cx="198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Did You Know?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89" name="Google Shape;489;p33"/>
          <p:cNvSpPr/>
          <p:nvPr/>
        </p:nvSpPr>
        <p:spPr>
          <a:xfrm>
            <a:off x="4185550" y="1144140"/>
            <a:ext cx="483870" cy="4866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Google Shape;490;p33" descr="Apple, settings, configuration, control, gear, preferences, setting icon -  Free downloa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1750" y="765164"/>
            <a:ext cx="1244600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3" descr="About privacy and Location Services in iOS, iPadOS, and watchOS - Apple  Support (PH)"/>
          <p:cNvPicPr preferRelativeResize="0"/>
          <p:nvPr/>
        </p:nvPicPr>
        <p:blipFill rotWithShape="1">
          <a:blip r:embed="rId5">
            <a:alphaModFix/>
          </a:blip>
          <a:srcRect l="13498" t="17774" r="12926" b="57441"/>
          <a:stretch/>
        </p:blipFill>
        <p:spPr>
          <a:xfrm>
            <a:off x="4851622" y="378715"/>
            <a:ext cx="2841285" cy="196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3" descr="Apple's Safety Check: How to Lock Down Your iPhone From Abusive Partners |  PCMag"/>
          <p:cNvPicPr preferRelativeResize="0"/>
          <p:nvPr/>
        </p:nvPicPr>
        <p:blipFill rotWithShape="1">
          <a:blip r:embed="rId6">
            <a:alphaModFix/>
          </a:blip>
          <a:srcRect l="30115" t="42291" r="28685" b="11749"/>
          <a:stretch/>
        </p:blipFill>
        <p:spPr>
          <a:xfrm>
            <a:off x="4675390" y="2903715"/>
            <a:ext cx="3208010" cy="2013087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33"/>
          <p:cNvSpPr/>
          <p:nvPr/>
        </p:nvSpPr>
        <p:spPr>
          <a:xfrm rot="5400000">
            <a:off x="6037460" y="2294317"/>
            <a:ext cx="483870" cy="4866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4"/>
          <p:cNvSpPr txBox="1"/>
          <p:nvPr/>
        </p:nvSpPr>
        <p:spPr>
          <a:xfrm>
            <a:off x="199400" y="1361325"/>
            <a:ext cx="1917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1600" b="1" i="0" u="none" strike="noStrike" cap="none">
                <a:solidFill>
                  <a:srgbClr val="9FE06E"/>
                </a:solidFill>
                <a:latin typeface="Lato"/>
                <a:ea typeface="Lato"/>
                <a:cs typeface="Lato"/>
                <a:sym typeface="Lato"/>
              </a:rPr>
              <a:t>🛡️  </a:t>
            </a:r>
            <a:r>
              <a:rPr lang="en-SG" sz="16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Recommended Security Apps</a:t>
            </a:r>
            <a:br>
              <a:rPr lang="en-SG" sz="16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16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16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from the Cyber Security Agency of Singapore!</a:t>
            </a:r>
            <a:endParaRPr sz="16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00" name="Google Shape;500;p34"/>
          <p:cNvSpPr txBox="1"/>
          <p:nvPr/>
        </p:nvSpPr>
        <p:spPr>
          <a:xfrm>
            <a:off x="167000" y="313575"/>
            <a:ext cx="198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Did You Know?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01" name="Google Shape;501;p34"/>
          <p:cNvSpPr txBox="1"/>
          <p:nvPr/>
        </p:nvSpPr>
        <p:spPr>
          <a:xfrm>
            <a:off x="2315100" y="4897279"/>
            <a:ext cx="8579488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SG" sz="9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lang="en-SG" sz="800" b="0" i="0" u="sng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https://www.csa.gov.sg/resources/tips-and-resources/recommended-security-apps-list/</a:t>
            </a:r>
            <a:r>
              <a:rPr lang="en-SG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45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02" name="Google Shape;502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5211" y="106204"/>
            <a:ext cx="5543181" cy="4885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5"/>
          <p:cNvSpPr txBox="1"/>
          <p:nvPr/>
        </p:nvSpPr>
        <p:spPr>
          <a:xfrm>
            <a:off x="199400" y="1361325"/>
            <a:ext cx="205993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800" b="1" i="0" u="none" strike="noStrike" cap="none">
                <a:solidFill>
                  <a:srgbClr val="9FE06E"/>
                </a:solidFill>
                <a:latin typeface="Lato"/>
                <a:ea typeface="Lato"/>
                <a:cs typeface="Lato"/>
                <a:sym typeface="Lato"/>
              </a:rPr>
              <a:t>📵 </a:t>
            </a:r>
            <a:br>
              <a:rPr lang="en-SG" sz="2800" b="1" i="0" u="none" strike="noStrike" cap="none">
                <a:solidFill>
                  <a:srgbClr val="9FE06E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2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Contact your Telco to block calls and SMSes from International numbers…</a:t>
            </a:r>
            <a:endParaRPr sz="25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09" name="Google Shape;509;p35"/>
          <p:cNvSpPr txBox="1"/>
          <p:nvPr/>
        </p:nvSpPr>
        <p:spPr>
          <a:xfrm>
            <a:off x="167000" y="313575"/>
            <a:ext cx="198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Did You Know?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10" name="Google Shape;510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7500" y="0"/>
            <a:ext cx="364666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35"/>
          <p:cNvSpPr txBox="1"/>
          <p:nvPr/>
        </p:nvSpPr>
        <p:spPr>
          <a:xfrm>
            <a:off x="7603490" y="1400212"/>
            <a:ext cx="1228090" cy="459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2400" b="1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  <a:t>1688</a:t>
            </a:r>
            <a:endParaRPr sz="2000" b="0" i="0" u="none" strike="noStrike" cap="none">
              <a:solidFill>
                <a:srgbClr val="01563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12" name="Google Shape;512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6446" y="1323088"/>
            <a:ext cx="1117622" cy="61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5" descr="StarHub – Logos Downloa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16446" y="3021441"/>
            <a:ext cx="1117622" cy="422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16446" y="3749653"/>
            <a:ext cx="1117622" cy="111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5" descr="M1 Limited 2020 Logo PNG Vector (SVG) Free Downloa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39190" y="2122059"/>
            <a:ext cx="683382" cy="681104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35"/>
          <p:cNvSpPr txBox="1"/>
          <p:nvPr/>
        </p:nvSpPr>
        <p:spPr>
          <a:xfrm>
            <a:off x="7603490" y="2192483"/>
            <a:ext cx="1228090" cy="459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2400" b="1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  <a:t>1627</a:t>
            </a:r>
            <a:endParaRPr sz="2000" b="0" i="0" u="none" strike="noStrike" cap="none">
              <a:solidFill>
                <a:srgbClr val="01563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7" name="Google Shape;517;p35"/>
          <p:cNvSpPr txBox="1"/>
          <p:nvPr/>
        </p:nvSpPr>
        <p:spPr>
          <a:xfrm>
            <a:off x="7603490" y="2935433"/>
            <a:ext cx="1228090" cy="459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2400" b="1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  <a:t>1633</a:t>
            </a:r>
            <a:endParaRPr sz="2000" b="0" i="0" u="none" strike="noStrike" cap="none">
              <a:solidFill>
                <a:srgbClr val="01563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8" name="Google Shape;518;p35"/>
          <p:cNvSpPr txBox="1"/>
          <p:nvPr/>
        </p:nvSpPr>
        <p:spPr>
          <a:xfrm>
            <a:off x="7384268" y="3706209"/>
            <a:ext cx="1976232" cy="459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1200" b="1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  <a:t>SMS ‘BLOCKINTSMS’ </a:t>
            </a:r>
            <a:br>
              <a:rPr lang="en-SG" sz="1200" b="1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200" b="1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  <a:t>to 1218</a:t>
            </a:r>
            <a:br>
              <a:rPr lang="en-SG" sz="1200" b="1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SG" sz="1200" b="1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200" b="1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  <a:t>SMS ‘4’ to 1218</a:t>
            </a:r>
            <a:br>
              <a:rPr lang="en-SG" sz="1200" b="1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200" b="1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  <a:t>(To block calls)</a:t>
            </a:r>
            <a:endParaRPr sz="1100" b="0" i="0" u="none" strike="noStrike" cap="none">
              <a:solidFill>
                <a:srgbClr val="01563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6"/>
          <p:cNvSpPr txBox="1"/>
          <p:nvPr/>
        </p:nvSpPr>
        <p:spPr>
          <a:xfrm>
            <a:off x="199400" y="1361325"/>
            <a:ext cx="205993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800" b="1" i="0" u="none" strike="noStrike" cap="none">
                <a:solidFill>
                  <a:srgbClr val="9FE06E"/>
                </a:solidFill>
                <a:latin typeface="Lato"/>
                <a:ea typeface="Lato"/>
                <a:cs typeface="Lato"/>
                <a:sym typeface="Lato"/>
              </a:rPr>
              <a:t>📵 </a:t>
            </a:r>
            <a:br>
              <a:rPr lang="en-SG" sz="2800" b="1" i="0" u="none" strike="noStrike" cap="none">
                <a:solidFill>
                  <a:srgbClr val="9FE06E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2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…because you do not want to end up with this!</a:t>
            </a:r>
            <a:endParaRPr sz="25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5" name="Google Shape;525;p36"/>
          <p:cNvSpPr txBox="1"/>
          <p:nvPr/>
        </p:nvSpPr>
        <p:spPr>
          <a:xfrm>
            <a:off x="167000" y="313575"/>
            <a:ext cx="198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Did You Know?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26" name="Google Shape;526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2602" y="0"/>
            <a:ext cx="4321239" cy="51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6"/>
          <p:cNvSpPr txBox="1"/>
          <p:nvPr/>
        </p:nvSpPr>
        <p:spPr>
          <a:xfrm>
            <a:off x="6960142" y="2571737"/>
            <a:ext cx="204733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  <a:t>Spammed multiple calls from international numbers within 10 minutes!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7"/>
          <p:cNvSpPr txBox="1"/>
          <p:nvPr/>
        </p:nvSpPr>
        <p:spPr>
          <a:xfrm>
            <a:off x="122400" y="1139947"/>
            <a:ext cx="1917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Your devices can also be sabotaged manually!</a:t>
            </a:r>
            <a:br>
              <a:rPr lang="en-SG" sz="2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2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E.g. </a:t>
            </a:r>
            <a:br>
              <a:rPr lang="en-SG" sz="2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 charging cable with a hidden malware chip!</a:t>
            </a:r>
            <a:endParaRPr sz="20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4" name="Google Shape;534;p37"/>
          <p:cNvSpPr txBox="1"/>
          <p:nvPr/>
        </p:nvSpPr>
        <p:spPr>
          <a:xfrm>
            <a:off x="167000" y="313575"/>
            <a:ext cx="198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Did You Know?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35" name="Google Shape;535;p37"/>
          <p:cNvPicPr preferRelativeResize="0"/>
          <p:nvPr/>
        </p:nvPicPr>
        <p:blipFill rotWithShape="1">
          <a:blip r:embed="rId4">
            <a:alphaModFix/>
          </a:blip>
          <a:srcRect t="44116" r="42885" b="30582"/>
          <a:stretch/>
        </p:blipFill>
        <p:spPr>
          <a:xfrm>
            <a:off x="2451725" y="921909"/>
            <a:ext cx="5688424" cy="3359848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37"/>
          <p:cNvSpPr txBox="1"/>
          <p:nvPr/>
        </p:nvSpPr>
        <p:spPr>
          <a:xfrm>
            <a:off x="2451725" y="4104891"/>
            <a:ext cx="5688424" cy="936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0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  <a:t>Various bugged devices, presented by the </a:t>
            </a:r>
            <a:br>
              <a:rPr lang="en-SG" sz="1400" b="0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0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  <a:t>SMU Cyber Security Awareness Team (CSAT)</a:t>
            </a:r>
            <a:endParaRPr sz="1400" b="0" i="0" u="none" strike="noStrike" cap="none">
              <a:solidFill>
                <a:srgbClr val="01563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8"/>
          <p:cNvSpPr txBox="1"/>
          <p:nvPr/>
        </p:nvSpPr>
        <p:spPr>
          <a:xfrm>
            <a:off x="122400" y="1139947"/>
            <a:ext cx="1917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Your devices can also be sabotaged manually!</a:t>
            </a:r>
            <a:br>
              <a:rPr lang="en-SG" sz="2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2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E.g. </a:t>
            </a:r>
            <a:br>
              <a:rPr lang="en-SG" sz="2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 charging cable with a hidden malware chip!</a:t>
            </a:r>
            <a:endParaRPr sz="20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43" name="Google Shape;543;p38"/>
          <p:cNvSpPr txBox="1"/>
          <p:nvPr/>
        </p:nvSpPr>
        <p:spPr>
          <a:xfrm>
            <a:off x="167000" y="313575"/>
            <a:ext cx="198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Did You Know?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44" name="Google Shape;544;p38"/>
          <p:cNvPicPr preferRelativeResize="0"/>
          <p:nvPr/>
        </p:nvPicPr>
        <p:blipFill rotWithShape="1">
          <a:blip r:embed="rId4">
            <a:alphaModFix/>
          </a:blip>
          <a:srcRect t="44116" r="42885" b="30582"/>
          <a:stretch/>
        </p:blipFill>
        <p:spPr>
          <a:xfrm>
            <a:off x="2451725" y="921909"/>
            <a:ext cx="5688424" cy="3359848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38"/>
          <p:cNvSpPr txBox="1"/>
          <p:nvPr/>
        </p:nvSpPr>
        <p:spPr>
          <a:xfrm>
            <a:off x="2451725" y="4104891"/>
            <a:ext cx="5688424" cy="936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0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  <a:t>Various bugged devices, presented by the </a:t>
            </a:r>
            <a:br>
              <a:rPr lang="en-SG" sz="1400" b="0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0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  <a:t>SMU Cyber Security Awareness Team (CSAT)</a:t>
            </a:r>
            <a:endParaRPr sz="1400" b="0" i="0" u="none" strike="noStrike" cap="none">
              <a:solidFill>
                <a:srgbClr val="01563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6" name="Google Shape;546;p38"/>
          <p:cNvSpPr txBox="1"/>
          <p:nvPr/>
        </p:nvSpPr>
        <p:spPr>
          <a:xfrm>
            <a:off x="7081285" y="3855672"/>
            <a:ext cx="1953612" cy="738664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dk1"/>
              </a:gs>
            </a:gsLst>
            <a:lin ang="16200000" scaled="0"/>
          </a:gradFill>
          <a:ln w="9525" cap="flat" cmpd="sng">
            <a:solidFill>
              <a:srgbClr val="F9F9F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G" sz="1400" b="1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Make sure to only buy devices from trusted and official sources!</a:t>
            </a:r>
            <a:endParaRPr sz="1400" b="1" i="0" u="none" strike="noStrike" cap="none">
              <a:solidFill>
                <a:srgbClr val="08563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39" descr="green graphic silhouette of a frontal view of a mobile phone and a laptop, against a black background"/>
          <p:cNvPicPr preferRelativeResize="0"/>
          <p:nvPr/>
        </p:nvPicPr>
        <p:blipFill rotWithShape="1">
          <a:blip r:embed="rId4">
            <a:alphaModFix/>
          </a:blip>
          <a:srcRect b="19609"/>
          <a:stretch/>
        </p:blipFill>
        <p:spPr>
          <a:xfrm>
            <a:off x="2582714" y="904707"/>
            <a:ext cx="3788974" cy="30460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2" name="Google Shape;552;p39"/>
          <p:cNvCxnSpPr/>
          <p:nvPr/>
        </p:nvCxnSpPr>
        <p:spPr>
          <a:xfrm flipH="1">
            <a:off x="4887261" y="2054570"/>
            <a:ext cx="1706865" cy="517180"/>
          </a:xfrm>
          <a:prstGeom prst="straightConnector1">
            <a:avLst/>
          </a:prstGeom>
          <a:noFill/>
          <a:ln w="9525" cap="flat" cmpd="sng">
            <a:solidFill>
              <a:srgbClr val="DFCD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3" name="Google Shape;553;p39"/>
          <p:cNvCxnSpPr/>
          <p:nvPr/>
        </p:nvCxnSpPr>
        <p:spPr>
          <a:xfrm rot="10800000">
            <a:off x="5023412" y="3117551"/>
            <a:ext cx="1526390" cy="217864"/>
          </a:xfrm>
          <a:prstGeom prst="straightConnector1">
            <a:avLst/>
          </a:prstGeom>
          <a:noFill/>
          <a:ln w="9525" cap="flat" cmpd="sng">
            <a:solidFill>
              <a:srgbClr val="DFCD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4" name="Google Shape;554;p39"/>
          <p:cNvCxnSpPr/>
          <p:nvPr/>
        </p:nvCxnSpPr>
        <p:spPr>
          <a:xfrm>
            <a:off x="4887783" y="1060055"/>
            <a:ext cx="0" cy="1095775"/>
          </a:xfrm>
          <a:prstGeom prst="straightConnector1">
            <a:avLst/>
          </a:prstGeom>
          <a:noFill/>
          <a:ln w="9525" cap="flat" cmpd="sng">
            <a:solidFill>
              <a:srgbClr val="DFCD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5" name="Google Shape;555;p39"/>
          <p:cNvCxnSpPr/>
          <p:nvPr/>
        </p:nvCxnSpPr>
        <p:spPr>
          <a:xfrm>
            <a:off x="2582714" y="1568450"/>
            <a:ext cx="877242" cy="400650"/>
          </a:xfrm>
          <a:prstGeom prst="straightConnector1">
            <a:avLst/>
          </a:prstGeom>
          <a:noFill/>
          <a:ln w="9525" cap="flat" cmpd="sng">
            <a:solidFill>
              <a:srgbClr val="DFCD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6" name="Google Shape;556;p39"/>
          <p:cNvCxnSpPr/>
          <p:nvPr/>
        </p:nvCxnSpPr>
        <p:spPr>
          <a:xfrm>
            <a:off x="2247920" y="2989943"/>
            <a:ext cx="1029006" cy="0"/>
          </a:xfrm>
          <a:prstGeom prst="straightConnector1">
            <a:avLst/>
          </a:prstGeom>
          <a:noFill/>
          <a:ln w="9525" cap="flat" cmpd="sng">
            <a:solidFill>
              <a:srgbClr val="DFCD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7" name="Google Shape;557;p39"/>
          <p:cNvSpPr txBox="1"/>
          <p:nvPr/>
        </p:nvSpPr>
        <p:spPr>
          <a:xfrm>
            <a:off x="400700" y="4239950"/>
            <a:ext cx="717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639"/>
              </a:buClr>
              <a:buSzPts val="3600"/>
              <a:buFont typeface="Lato"/>
              <a:buNone/>
            </a:pPr>
            <a:r>
              <a:rPr lang="en-SG" sz="3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Secure Your Devices</a:t>
            </a:r>
            <a:endParaRPr sz="38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58" name="Google Shape;558;p39"/>
          <p:cNvSpPr txBox="1"/>
          <p:nvPr/>
        </p:nvSpPr>
        <p:spPr>
          <a:xfrm>
            <a:off x="11500" y="2701769"/>
            <a:ext cx="2582700" cy="105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🔎 Do I conduct a </a:t>
            </a:r>
            <a:b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phone-scan for </a:t>
            </a:r>
            <a:b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viruses regularly?</a:t>
            </a:r>
            <a:endParaRPr sz="28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9" name="Google Shape;559;p39"/>
          <p:cNvSpPr txBox="1"/>
          <p:nvPr/>
        </p:nvSpPr>
        <p:spPr>
          <a:xfrm>
            <a:off x="338195" y="578082"/>
            <a:ext cx="3697275" cy="179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🛡️ Do I have:</a:t>
            </a:r>
            <a:b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1. OS Security patches?</a:t>
            </a:r>
            <a:b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2. Firewall?</a:t>
            </a:r>
            <a:b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3. Anti-virus software?</a:t>
            </a:r>
            <a:b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4. Screensaver passwords?</a:t>
            </a:r>
            <a:b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5. Remote-access disabled?</a:t>
            </a:r>
            <a:endParaRPr sz="28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0" name="Google Shape;560;p39"/>
          <p:cNvSpPr txBox="1"/>
          <p:nvPr/>
        </p:nvSpPr>
        <p:spPr>
          <a:xfrm>
            <a:off x="3524250" y="256219"/>
            <a:ext cx="2755739" cy="80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📲 Do I download Apps from official App stores only?</a:t>
            </a:r>
            <a:endParaRPr sz="28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61" name="Google Shape;561;p39"/>
          <p:cNvPicPr preferRelativeResize="0"/>
          <p:nvPr/>
        </p:nvPicPr>
        <p:blipFill rotWithShape="1">
          <a:blip r:embed="rId5">
            <a:alphaModFix/>
          </a:blip>
          <a:srcRect l="9093" t="16648" r="7166" b="24441"/>
          <a:stretch/>
        </p:blipFill>
        <p:spPr>
          <a:xfrm>
            <a:off x="6057590" y="297365"/>
            <a:ext cx="1501712" cy="1056481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39"/>
          <p:cNvSpPr txBox="1"/>
          <p:nvPr/>
        </p:nvSpPr>
        <p:spPr>
          <a:xfrm>
            <a:off x="6605612" y="1748670"/>
            <a:ext cx="2361116" cy="105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🔄 Do I update my Apps </a:t>
            </a:r>
            <a:b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and check reviews on </a:t>
            </a:r>
            <a:b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their safety?</a:t>
            </a:r>
            <a:endParaRPr sz="28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3" name="Google Shape;563;p39"/>
          <p:cNvSpPr txBox="1"/>
          <p:nvPr/>
        </p:nvSpPr>
        <p:spPr>
          <a:xfrm>
            <a:off x="6605611" y="2887769"/>
            <a:ext cx="2466951" cy="105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📵 Do I get my Telco to block calls and SMSes from international numbers?</a:t>
            </a:r>
            <a:endParaRPr sz="28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630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4"/>
          <p:cNvSpPr txBox="1"/>
          <p:nvPr/>
        </p:nvSpPr>
        <p:spPr>
          <a:xfrm>
            <a:off x="0" y="4897279"/>
            <a:ext cx="68289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SG" sz="9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lang="en-SG" sz="450" b="0" i="0" u="sng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https://youtu.be/w2tW50CD6Aw</a:t>
            </a:r>
            <a:r>
              <a:rPr lang="en-SG" sz="45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5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0"/>
          <p:cNvSpPr txBox="1"/>
          <p:nvPr/>
        </p:nvSpPr>
        <p:spPr>
          <a:xfrm>
            <a:off x="93655" y="1168819"/>
            <a:ext cx="21284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800" b="1" i="0" u="none" strike="noStrike" cap="none">
                <a:solidFill>
                  <a:srgbClr val="9FE06E"/>
                </a:solidFill>
                <a:latin typeface="Lato"/>
                <a:ea typeface="Lato"/>
                <a:cs typeface="Lato"/>
                <a:sym typeface="Lato"/>
              </a:rPr>
              <a:t>👀 </a:t>
            </a:r>
            <a:br>
              <a:rPr lang="en-SG" sz="2800" b="1" i="0" u="none" strike="noStrike" cap="none">
                <a:solidFill>
                  <a:srgbClr val="9FE06E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2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Beware homograph attacks!</a:t>
            </a:r>
            <a:br>
              <a:rPr lang="en-SG" sz="2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2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Scammers can use other alphabets to create fake website links!</a:t>
            </a:r>
            <a:endParaRPr sz="18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0" name="Google Shape;570;p40"/>
          <p:cNvSpPr txBox="1"/>
          <p:nvPr/>
        </p:nvSpPr>
        <p:spPr>
          <a:xfrm>
            <a:off x="167000" y="313575"/>
            <a:ext cx="198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Did You Know?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1" name="Google Shape;571;p40"/>
          <p:cNvSpPr txBox="1"/>
          <p:nvPr/>
        </p:nvSpPr>
        <p:spPr>
          <a:xfrm>
            <a:off x="6344605" y="650352"/>
            <a:ext cx="5688424" cy="1184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0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  <a:t>*IDN: </a:t>
            </a:r>
            <a:br>
              <a:rPr lang="en-SG" sz="1400" b="0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0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  <a:t>Internationalised </a:t>
            </a:r>
            <a:br>
              <a:rPr lang="en-SG" sz="1400" b="0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0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  <a:t>Domain Name</a:t>
            </a:r>
            <a:endParaRPr sz="1400" b="0" i="0" u="none" strike="noStrike" cap="none">
              <a:solidFill>
                <a:srgbClr val="01563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2" name="Google Shape;572;p40"/>
          <p:cNvSpPr txBox="1"/>
          <p:nvPr/>
        </p:nvSpPr>
        <p:spPr>
          <a:xfrm>
            <a:off x="2315100" y="4897279"/>
            <a:ext cx="8579488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SG" sz="9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lang="en-SG" sz="800" b="0" i="0" u="sng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https://en.wikipedia.org/wiki/IDN_homograph_attack</a:t>
            </a:r>
            <a:r>
              <a:rPr lang="en-SG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SG" sz="800" b="0" i="0" u="sng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https://www.lexilogos.com/keyboard/russian.htm</a:t>
            </a:r>
            <a:r>
              <a:rPr lang="en-SG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endParaRPr sz="45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73" name="Google Shape;573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88445" y="90132"/>
            <a:ext cx="3882815" cy="220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2210" y="2818742"/>
            <a:ext cx="5867400" cy="2015066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40"/>
          <p:cNvSpPr/>
          <p:nvPr/>
        </p:nvSpPr>
        <p:spPr>
          <a:xfrm>
            <a:off x="4336252" y="2818742"/>
            <a:ext cx="342513" cy="87082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40"/>
          <p:cNvSpPr/>
          <p:nvPr/>
        </p:nvSpPr>
        <p:spPr>
          <a:xfrm>
            <a:off x="2746112" y="2818742"/>
            <a:ext cx="342513" cy="87082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40"/>
          <p:cNvSpPr/>
          <p:nvPr/>
        </p:nvSpPr>
        <p:spPr>
          <a:xfrm>
            <a:off x="3908866" y="245323"/>
            <a:ext cx="352290" cy="47220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40"/>
          <p:cNvSpPr/>
          <p:nvPr/>
        </p:nvSpPr>
        <p:spPr>
          <a:xfrm>
            <a:off x="4755903" y="245323"/>
            <a:ext cx="352290" cy="47220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40"/>
          <p:cNvSpPr txBox="1"/>
          <p:nvPr/>
        </p:nvSpPr>
        <p:spPr>
          <a:xfrm>
            <a:off x="2442209" y="2202337"/>
            <a:ext cx="5867400" cy="68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0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  <a:t>Cyrillic script:</a:t>
            </a:r>
            <a:endParaRPr sz="1400" b="0" i="0" u="none" strike="noStrike" cap="none">
              <a:solidFill>
                <a:srgbClr val="01563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1"/>
          <p:cNvSpPr txBox="1"/>
          <p:nvPr/>
        </p:nvSpPr>
        <p:spPr>
          <a:xfrm>
            <a:off x="93655" y="1361325"/>
            <a:ext cx="21284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800" b="1" i="0" u="none" strike="noStrike" cap="none">
                <a:solidFill>
                  <a:srgbClr val="9FE06E"/>
                </a:solidFill>
                <a:latin typeface="Lato"/>
                <a:ea typeface="Lato"/>
                <a:cs typeface="Lato"/>
                <a:sym typeface="Lato"/>
              </a:rPr>
              <a:t>👀 </a:t>
            </a:r>
            <a:br>
              <a:rPr lang="en-SG" sz="2800" b="1" i="0" u="none" strike="noStrike" cap="none">
                <a:solidFill>
                  <a:srgbClr val="9FE06E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2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Avoid clicking on weird internet links...</a:t>
            </a:r>
            <a:endParaRPr sz="18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6" name="Google Shape;586;p41"/>
          <p:cNvSpPr txBox="1"/>
          <p:nvPr/>
        </p:nvSpPr>
        <p:spPr>
          <a:xfrm>
            <a:off x="167000" y="313575"/>
            <a:ext cx="198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Did You Know?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87" name="Google Shape;587;p41"/>
          <p:cNvPicPr preferRelativeResize="0"/>
          <p:nvPr/>
        </p:nvPicPr>
        <p:blipFill rotWithShape="1">
          <a:blip r:embed="rId4">
            <a:alphaModFix/>
          </a:blip>
          <a:srcRect t="26963" b="53376"/>
          <a:stretch/>
        </p:blipFill>
        <p:spPr>
          <a:xfrm>
            <a:off x="2440251" y="1346007"/>
            <a:ext cx="6578769" cy="3155376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41"/>
          <p:cNvSpPr txBox="1"/>
          <p:nvPr/>
        </p:nvSpPr>
        <p:spPr>
          <a:xfrm>
            <a:off x="2315100" y="4897279"/>
            <a:ext cx="8579488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SG" sz="9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lang="en-SG" sz="800" b="0" i="0" u="sng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https://www.dbs.com.sg/personal/deposits/bank-with-ease/how-to-spot-a-scam</a:t>
            </a:r>
            <a:r>
              <a:rPr lang="en-SG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&amp; Email Circular from </a:t>
            </a:r>
            <a:r>
              <a:rPr lang="en-SG" sz="800" b="0" i="0" u="sng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serviceinfo@dbs.com</a:t>
            </a:r>
            <a:r>
              <a:rPr lang="en-SG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45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9" name="Google Shape;589;p41"/>
          <p:cNvSpPr txBox="1"/>
          <p:nvPr/>
        </p:nvSpPr>
        <p:spPr>
          <a:xfrm>
            <a:off x="2405248" y="544425"/>
            <a:ext cx="5688424" cy="936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0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  <a:t>Be wary of website links with only ‘http’ (unsecured).</a:t>
            </a:r>
            <a:br>
              <a:rPr lang="en-SG" sz="1400" b="0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0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  <a:t>Secure websites have ‘https’.</a:t>
            </a:r>
            <a:endParaRPr sz="1400" b="0" i="0" u="none" strike="noStrike" cap="none">
              <a:solidFill>
                <a:srgbClr val="01563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2"/>
          <p:cNvSpPr txBox="1"/>
          <p:nvPr/>
        </p:nvSpPr>
        <p:spPr>
          <a:xfrm>
            <a:off x="93655" y="1284325"/>
            <a:ext cx="21284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800" b="1" i="0" u="none" strike="noStrike" cap="none">
                <a:solidFill>
                  <a:srgbClr val="9FE06E"/>
                </a:solidFill>
                <a:latin typeface="Lato"/>
                <a:ea typeface="Lato"/>
                <a:cs typeface="Lato"/>
                <a:sym typeface="Lato"/>
              </a:rPr>
              <a:t>👀 </a:t>
            </a:r>
            <a:br>
              <a:rPr lang="en-SG" sz="2800" b="1" i="0" u="none" strike="noStrike" cap="none">
                <a:solidFill>
                  <a:srgbClr val="9FE06E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20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You can install a browser extension tool, to detect fake websites that use different scripts. </a:t>
            </a:r>
            <a:endParaRPr sz="18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6" name="Google Shape;596;p42"/>
          <p:cNvSpPr txBox="1"/>
          <p:nvPr/>
        </p:nvSpPr>
        <p:spPr>
          <a:xfrm>
            <a:off x="167000" y="313575"/>
            <a:ext cx="198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Did You Know?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7" name="Google Shape;597;p42"/>
          <p:cNvSpPr txBox="1"/>
          <p:nvPr/>
        </p:nvSpPr>
        <p:spPr>
          <a:xfrm>
            <a:off x="2315100" y="4897279"/>
            <a:ext cx="8579488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SG" sz="9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lang="en-SG" sz="800" b="0" i="0" u="sng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https://chromewebstore.google.com/detail/punycodechecker/bodgongblbmaghghjlfphlbpbiepapne</a:t>
            </a:r>
            <a:r>
              <a:rPr lang="en-SG" sz="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45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98" name="Google Shape;598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1151" y="251396"/>
            <a:ext cx="3124223" cy="104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42"/>
          <p:cNvPicPr preferRelativeResize="0"/>
          <p:nvPr/>
        </p:nvPicPr>
        <p:blipFill rotWithShape="1">
          <a:blip r:embed="rId6">
            <a:alphaModFix/>
          </a:blip>
          <a:srcRect r="53104" b="71306"/>
          <a:stretch/>
        </p:blipFill>
        <p:spPr>
          <a:xfrm>
            <a:off x="5228371" y="125742"/>
            <a:ext cx="2344594" cy="1005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42"/>
          <p:cNvPicPr preferRelativeResize="0"/>
          <p:nvPr/>
        </p:nvPicPr>
        <p:blipFill rotWithShape="1">
          <a:blip r:embed="rId6">
            <a:alphaModFix/>
          </a:blip>
          <a:srcRect l="26506" t="32463" r="1217"/>
          <a:stretch/>
        </p:blipFill>
        <p:spPr>
          <a:xfrm>
            <a:off x="2545869" y="1299154"/>
            <a:ext cx="4965447" cy="3250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43"/>
          <p:cNvSpPr txBox="1"/>
          <p:nvPr/>
        </p:nvSpPr>
        <p:spPr>
          <a:xfrm>
            <a:off x="39836" y="1148607"/>
            <a:ext cx="21284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800" b="1" i="0" u="none" strike="noStrike" cap="none">
                <a:solidFill>
                  <a:srgbClr val="9FE06E"/>
                </a:solidFill>
                <a:latin typeface="Lato"/>
                <a:ea typeface="Lato"/>
                <a:cs typeface="Lato"/>
                <a:sym typeface="Lato"/>
              </a:rPr>
              <a:t>💬 </a:t>
            </a:r>
            <a:br>
              <a:rPr lang="en-SG" sz="2800" b="1" i="0" u="none" strike="noStrike" cap="none">
                <a:solidFill>
                  <a:srgbClr val="9FE06E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7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Assign names to phone numbers.</a:t>
            </a:r>
            <a:br>
              <a:rPr lang="en-SG" sz="17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17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17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Bookmark trusted websites.</a:t>
            </a:r>
            <a:br>
              <a:rPr lang="en-SG" sz="17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17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17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This way, you will not get mislead by fake numbers or links!</a:t>
            </a:r>
            <a:endParaRPr sz="17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07" name="Google Shape;607;p43"/>
          <p:cNvSpPr txBox="1"/>
          <p:nvPr/>
        </p:nvSpPr>
        <p:spPr>
          <a:xfrm>
            <a:off x="167000" y="313575"/>
            <a:ext cx="198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Did You Know?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08" name="Google Shape;608;p43"/>
          <p:cNvPicPr preferRelativeResize="0"/>
          <p:nvPr/>
        </p:nvPicPr>
        <p:blipFill rotWithShape="1">
          <a:blip r:embed="rId4">
            <a:alphaModFix/>
          </a:blip>
          <a:srcRect t="77361"/>
          <a:stretch/>
        </p:blipFill>
        <p:spPr>
          <a:xfrm>
            <a:off x="7128993" y="1612361"/>
            <a:ext cx="1955893" cy="9593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9" name="Google Shape;609;p43"/>
          <p:cNvGrpSpPr/>
          <p:nvPr/>
        </p:nvGrpSpPr>
        <p:grpSpPr>
          <a:xfrm>
            <a:off x="2381416" y="-46086"/>
            <a:ext cx="2035615" cy="3748925"/>
            <a:chOff x="2388445" y="90488"/>
            <a:chExt cx="2373923" cy="4371975"/>
          </a:xfrm>
        </p:grpSpPr>
        <p:pic>
          <p:nvPicPr>
            <p:cNvPr id="610" name="Google Shape;610;p43"/>
            <p:cNvPicPr preferRelativeResize="0"/>
            <p:nvPr/>
          </p:nvPicPr>
          <p:blipFill rotWithShape="1">
            <a:blip r:embed="rId5">
              <a:alphaModFix/>
            </a:blip>
            <a:srcRect t="4228" b="44352"/>
            <a:stretch/>
          </p:blipFill>
          <p:spPr>
            <a:xfrm>
              <a:off x="2388445" y="1817672"/>
              <a:ext cx="2373923" cy="26447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1" name="Google Shape;611;p43" descr="Contacts Icon Galaxy S6 PNG Image - PurePNG | Free transparent CC0 PNG  Image Library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587187" y="90488"/>
              <a:ext cx="1976437" cy="197643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2" name="Google Shape;612;p43"/>
          <p:cNvPicPr preferRelativeResize="0"/>
          <p:nvPr/>
        </p:nvPicPr>
        <p:blipFill rotWithShape="1">
          <a:blip r:embed="rId7">
            <a:alphaModFix/>
          </a:blip>
          <a:srcRect t="4228" r="6241"/>
          <a:stretch/>
        </p:blipFill>
        <p:spPr>
          <a:xfrm>
            <a:off x="4637042" y="108736"/>
            <a:ext cx="2225772" cy="4926027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43"/>
          <p:cNvSpPr/>
          <p:nvPr/>
        </p:nvSpPr>
        <p:spPr>
          <a:xfrm>
            <a:off x="6951726" y="1828377"/>
            <a:ext cx="290065" cy="3866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43"/>
          <p:cNvSpPr/>
          <p:nvPr/>
        </p:nvSpPr>
        <p:spPr>
          <a:xfrm>
            <a:off x="5764215" y="64287"/>
            <a:ext cx="342513" cy="342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43"/>
          <p:cNvSpPr/>
          <p:nvPr/>
        </p:nvSpPr>
        <p:spPr>
          <a:xfrm>
            <a:off x="5526856" y="1895475"/>
            <a:ext cx="1425575" cy="2444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6" name="Google Shape;616;p43" descr="Checkmark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07601" y="370283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43" descr="Checkmark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15198" y="2658264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4"/>
          <p:cNvSpPr txBox="1"/>
          <p:nvPr/>
        </p:nvSpPr>
        <p:spPr>
          <a:xfrm>
            <a:off x="55155" y="1091821"/>
            <a:ext cx="21284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800" b="1" i="0" u="none" strike="noStrike" cap="none">
                <a:solidFill>
                  <a:srgbClr val="9FE06E"/>
                </a:solidFill>
                <a:latin typeface="Lato"/>
                <a:ea typeface="Lato"/>
                <a:cs typeface="Lato"/>
                <a:sym typeface="Lato"/>
              </a:rPr>
              <a:t>👛 </a:t>
            </a:r>
            <a:br>
              <a:rPr lang="en-SG" sz="2800" b="1" i="0" u="none" strike="noStrike" cap="none">
                <a:solidFill>
                  <a:srgbClr val="9FE06E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Beware Electronic Pickpocketing!</a:t>
            </a:r>
            <a:br>
              <a:rPr lang="en-SG" sz="1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1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1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RFID card cases protect against Credit Card ID Theft </a:t>
            </a:r>
            <a:br>
              <a:rPr lang="en-SG" sz="1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1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(from skimming devices)!</a:t>
            </a:r>
            <a:endParaRPr sz="18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24" name="Google Shape;624;p44"/>
          <p:cNvSpPr txBox="1"/>
          <p:nvPr/>
        </p:nvSpPr>
        <p:spPr>
          <a:xfrm>
            <a:off x="167000" y="313575"/>
            <a:ext cx="198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Did You Know?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25" name="Google Shape;625;p44"/>
          <p:cNvPicPr preferRelativeResize="0"/>
          <p:nvPr/>
        </p:nvPicPr>
        <p:blipFill rotWithShape="1">
          <a:blip r:embed="rId4">
            <a:alphaModFix/>
          </a:blip>
          <a:srcRect r="50696" b="25296"/>
          <a:stretch/>
        </p:blipFill>
        <p:spPr>
          <a:xfrm>
            <a:off x="3275432" y="1740000"/>
            <a:ext cx="2073700" cy="2147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44"/>
          <p:cNvPicPr preferRelativeResize="0"/>
          <p:nvPr/>
        </p:nvPicPr>
        <p:blipFill rotWithShape="1">
          <a:blip r:embed="rId4">
            <a:alphaModFix/>
          </a:blip>
          <a:srcRect l="54115" r="1" b="25296"/>
          <a:stretch/>
        </p:blipFill>
        <p:spPr>
          <a:xfrm>
            <a:off x="6014828" y="1740000"/>
            <a:ext cx="1929848" cy="2147046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44"/>
          <p:cNvSpPr/>
          <p:nvPr/>
        </p:nvSpPr>
        <p:spPr>
          <a:xfrm flipH="1">
            <a:off x="2433002" y="775275"/>
            <a:ext cx="1622425" cy="885825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dk1"/>
          </a:solidFill>
          <a:ln w="38100" cap="flat" cmpd="sng">
            <a:solidFill>
              <a:srgbClr val="0856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Lovely day,</a:t>
            </a:r>
            <a:br>
              <a:rPr lang="en-SG" sz="1400" b="1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1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ma’am!</a:t>
            </a:r>
            <a:endParaRPr sz="1400" b="0" i="0" u="none" strike="noStrike" cap="none">
              <a:solidFill>
                <a:srgbClr val="0856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44"/>
          <p:cNvSpPr/>
          <p:nvPr/>
        </p:nvSpPr>
        <p:spPr>
          <a:xfrm flipH="1">
            <a:off x="5173720" y="775275"/>
            <a:ext cx="1622425" cy="885825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dk1"/>
          </a:solidFill>
          <a:ln w="38100" cap="flat" cmpd="sng">
            <a:solidFill>
              <a:srgbClr val="0856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Lovely day-</a:t>
            </a:r>
            <a:br>
              <a:rPr lang="en-SG" sz="1400" b="1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1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d*mn!</a:t>
            </a:r>
            <a:endParaRPr sz="1400" b="0" i="0" u="none" strike="noStrike" cap="none">
              <a:solidFill>
                <a:srgbClr val="0856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9" name="Google Shape;629;p44" descr="Customised Hard Cover RFID Card Case With Logo Print Singapor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66370" y="2703070"/>
            <a:ext cx="1183975" cy="118397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44"/>
          <p:cNvSpPr txBox="1"/>
          <p:nvPr/>
        </p:nvSpPr>
        <p:spPr>
          <a:xfrm>
            <a:off x="3105230" y="3969492"/>
            <a:ext cx="217289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  <a:t>Without card protector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44"/>
          <p:cNvSpPr txBox="1"/>
          <p:nvPr/>
        </p:nvSpPr>
        <p:spPr>
          <a:xfrm>
            <a:off x="5840810" y="3969492"/>
            <a:ext cx="217289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  <a:t>With card protector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45"/>
          <p:cNvPicPr preferRelativeResize="0"/>
          <p:nvPr/>
        </p:nvPicPr>
        <p:blipFill rotWithShape="1">
          <a:blip r:embed="rId4">
            <a:alphaModFix/>
          </a:blip>
          <a:srcRect t="-2832" b="54647"/>
          <a:stretch/>
        </p:blipFill>
        <p:spPr>
          <a:xfrm>
            <a:off x="1590500" y="1074125"/>
            <a:ext cx="5974400" cy="2878771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45"/>
          <p:cNvSpPr txBox="1"/>
          <p:nvPr/>
        </p:nvSpPr>
        <p:spPr>
          <a:xfrm>
            <a:off x="400700" y="4239950"/>
            <a:ext cx="717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639"/>
              </a:buClr>
              <a:buSzPts val="3600"/>
              <a:buFont typeface="Lato"/>
              <a:buNone/>
            </a:pPr>
            <a:r>
              <a:rPr lang="en-SG" sz="38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Secure Your Habits</a:t>
            </a:r>
            <a:endParaRPr sz="38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638" name="Google Shape;638;p45"/>
          <p:cNvCxnSpPr/>
          <p:nvPr/>
        </p:nvCxnSpPr>
        <p:spPr>
          <a:xfrm flipH="1">
            <a:off x="4634600" y="1161650"/>
            <a:ext cx="1501712" cy="1386025"/>
          </a:xfrm>
          <a:prstGeom prst="straightConnector1">
            <a:avLst/>
          </a:prstGeom>
          <a:noFill/>
          <a:ln w="9525" cap="flat" cmpd="sng">
            <a:solidFill>
              <a:srgbClr val="DFCD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9" name="Google Shape;639;p45"/>
          <p:cNvSpPr txBox="1"/>
          <p:nvPr/>
        </p:nvSpPr>
        <p:spPr>
          <a:xfrm>
            <a:off x="5308225" y="217475"/>
            <a:ext cx="2746720" cy="105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💬 Do I have a shared Safeword with my family and friends, </a:t>
            </a:r>
            <a:b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so they know it is really me?</a:t>
            </a:r>
            <a:endParaRPr sz="28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40" name="Google Shape;640;p45"/>
          <p:cNvCxnSpPr/>
          <p:nvPr/>
        </p:nvCxnSpPr>
        <p:spPr>
          <a:xfrm flipH="1">
            <a:off x="4875775" y="2525700"/>
            <a:ext cx="2140740" cy="1353350"/>
          </a:xfrm>
          <a:prstGeom prst="straightConnector1">
            <a:avLst/>
          </a:prstGeom>
          <a:noFill/>
          <a:ln w="9525" cap="flat" cmpd="sng">
            <a:solidFill>
              <a:srgbClr val="DFCD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1" name="Google Shape;641;p45"/>
          <p:cNvSpPr txBox="1"/>
          <p:nvPr/>
        </p:nvSpPr>
        <p:spPr>
          <a:xfrm>
            <a:off x="6366329" y="1574650"/>
            <a:ext cx="2749591" cy="105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👛 Do I carry an RFID card case, to shield my credit cards from electronic pickpocketing? </a:t>
            </a:r>
            <a:endParaRPr sz="28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42" name="Google Shape;642;p45"/>
          <p:cNvCxnSpPr/>
          <p:nvPr/>
        </p:nvCxnSpPr>
        <p:spPr>
          <a:xfrm>
            <a:off x="3553022" y="1172687"/>
            <a:ext cx="1015690" cy="1084738"/>
          </a:xfrm>
          <a:prstGeom prst="straightConnector1">
            <a:avLst/>
          </a:prstGeom>
          <a:noFill/>
          <a:ln w="9525" cap="flat" cmpd="sng">
            <a:solidFill>
              <a:srgbClr val="DFCD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3" name="Google Shape;643;p45"/>
          <p:cNvSpPr txBox="1"/>
          <p:nvPr/>
        </p:nvSpPr>
        <p:spPr>
          <a:xfrm>
            <a:off x="1938323" y="217475"/>
            <a:ext cx="3258771" cy="105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🧠 Do I stay on trusted platforms/ VPNs, and check with my social circle/ public news about suspicious deals?</a:t>
            </a:r>
            <a:endParaRPr sz="28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44" name="Google Shape;644;p45"/>
          <p:cNvCxnSpPr/>
          <p:nvPr/>
        </p:nvCxnSpPr>
        <p:spPr>
          <a:xfrm>
            <a:off x="2146034" y="1630153"/>
            <a:ext cx="2335644" cy="717964"/>
          </a:xfrm>
          <a:prstGeom prst="straightConnector1">
            <a:avLst/>
          </a:prstGeom>
          <a:noFill/>
          <a:ln w="9525" cap="flat" cmpd="sng">
            <a:solidFill>
              <a:srgbClr val="DFCD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5" name="Google Shape;645;p45"/>
          <p:cNvSpPr txBox="1"/>
          <p:nvPr/>
        </p:nvSpPr>
        <p:spPr>
          <a:xfrm>
            <a:off x="311384" y="1067875"/>
            <a:ext cx="2582700" cy="105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👀Do I spot and avoid</a:t>
            </a:r>
            <a:b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clicking on weird </a:t>
            </a:r>
            <a:b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internet links?</a:t>
            </a:r>
            <a:endParaRPr sz="28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46" name="Google Shape;646;p45"/>
          <p:cNvCxnSpPr/>
          <p:nvPr/>
        </p:nvCxnSpPr>
        <p:spPr>
          <a:xfrm rot="10800000" flipH="1">
            <a:off x="1870710" y="2456742"/>
            <a:ext cx="2512921" cy="719254"/>
          </a:xfrm>
          <a:prstGeom prst="straightConnector1">
            <a:avLst/>
          </a:prstGeom>
          <a:noFill/>
          <a:ln w="9525" cap="flat" cmpd="sng">
            <a:solidFill>
              <a:srgbClr val="DFCD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7" name="Google Shape;647;p45"/>
          <p:cNvSpPr txBox="1"/>
          <p:nvPr/>
        </p:nvSpPr>
        <p:spPr>
          <a:xfrm>
            <a:off x="-2415" y="3144500"/>
            <a:ext cx="2582700" cy="80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👂Do I avoid answering calls from unknown numbers?</a:t>
            </a:r>
            <a:endParaRPr sz="28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48" name="Google Shape;648;p45" descr="Customised Hard Cover RFID Card Case With Logo Print Singapor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29465" y="2479358"/>
            <a:ext cx="1248385" cy="12483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9" name="Google Shape;649;p45"/>
          <p:cNvCxnSpPr/>
          <p:nvPr/>
        </p:nvCxnSpPr>
        <p:spPr>
          <a:xfrm>
            <a:off x="2246919" y="2479357"/>
            <a:ext cx="2336292" cy="93360"/>
          </a:xfrm>
          <a:prstGeom prst="straightConnector1">
            <a:avLst/>
          </a:prstGeom>
          <a:noFill/>
          <a:ln w="9525" cap="flat" cmpd="sng">
            <a:solidFill>
              <a:srgbClr val="DFCD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0" name="Google Shape;650;p45"/>
          <p:cNvSpPr txBox="1"/>
          <p:nvPr/>
        </p:nvSpPr>
        <p:spPr>
          <a:xfrm>
            <a:off x="301593" y="2143477"/>
            <a:ext cx="2582700" cy="80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👄 Do I avoid sharing</a:t>
            </a:r>
            <a:b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personal data online?</a:t>
            </a:r>
            <a:endParaRPr sz="28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46"/>
          <p:cNvSpPr txBox="1">
            <a:spLocks noGrp="1"/>
          </p:cNvSpPr>
          <p:nvPr>
            <p:ph type="title"/>
          </p:nvPr>
        </p:nvSpPr>
        <p:spPr>
          <a:xfrm>
            <a:off x="562775" y="937225"/>
            <a:ext cx="6239100" cy="3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SG" sz="40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Congrats on finishing this module!</a:t>
            </a:r>
            <a:endParaRPr sz="40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56" name="Google Shape;656;p46"/>
          <p:cNvSpPr/>
          <p:nvPr/>
        </p:nvSpPr>
        <p:spPr>
          <a:xfrm>
            <a:off x="5044225" y="-589774"/>
            <a:ext cx="1257000" cy="1257000"/>
          </a:xfrm>
          <a:prstGeom prst="ellipse">
            <a:avLst/>
          </a:prstGeom>
          <a:noFill/>
          <a:ln w="152400" cap="flat" cmpd="sng">
            <a:solidFill>
              <a:srgbClr val="DFCD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46"/>
          <p:cNvSpPr/>
          <p:nvPr/>
        </p:nvSpPr>
        <p:spPr>
          <a:xfrm>
            <a:off x="7308375" y="4062897"/>
            <a:ext cx="2456400" cy="2456400"/>
          </a:xfrm>
          <a:prstGeom prst="ellipse">
            <a:avLst/>
          </a:prstGeom>
          <a:noFill/>
          <a:ln w="228600" cap="flat" cmpd="sng">
            <a:solidFill>
              <a:srgbClr val="DFCD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46"/>
          <p:cNvSpPr/>
          <p:nvPr/>
        </p:nvSpPr>
        <p:spPr>
          <a:xfrm>
            <a:off x="-1040000" y="549100"/>
            <a:ext cx="1840200" cy="1840200"/>
          </a:xfrm>
          <a:prstGeom prst="ellipse">
            <a:avLst/>
          </a:prstGeom>
          <a:noFill/>
          <a:ln w="228600" cap="flat" cmpd="sng">
            <a:solidFill>
              <a:srgbClr val="DFCD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46"/>
          <p:cNvSpPr txBox="1"/>
          <p:nvPr/>
        </p:nvSpPr>
        <p:spPr>
          <a:xfrm>
            <a:off x="565350" y="616325"/>
            <a:ext cx="8013300" cy="22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F5F0"/>
              </a:buClr>
              <a:buSzPts val="2800"/>
              <a:buFont typeface="Arial"/>
              <a:buNone/>
            </a:pPr>
            <a:r>
              <a:rPr lang="en-SG" sz="4800" b="1" i="0" u="none" strike="noStrike" cap="none">
                <a:solidFill>
                  <a:srgbClr val="F7F5F0"/>
                </a:solidFill>
                <a:latin typeface="Comfortaa"/>
                <a:ea typeface="Comfortaa"/>
                <a:cs typeface="Comfortaa"/>
                <a:sym typeface="Comfortaa"/>
              </a:rPr>
              <a:t>Thank You!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0"/>
        </a:solidFill>
        <a:effectLst/>
      </p:bgPr>
    </p:bg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7">
            <a:hlinkClick r:id="rId3"/>
          </p:cNvPr>
          <p:cNvSpPr/>
          <p:nvPr/>
        </p:nvSpPr>
        <p:spPr>
          <a:xfrm>
            <a:off x="2305050" y="3201750"/>
            <a:ext cx="4533900" cy="673500"/>
          </a:xfrm>
          <a:prstGeom prst="roundRect">
            <a:avLst>
              <a:gd name="adj" fmla="val 50000"/>
            </a:avLst>
          </a:prstGeom>
          <a:solidFill>
            <a:srgbClr val="085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SG" sz="1400" b="1" i="0" u="sng" strike="noStrike" cap="none">
                <a:solidFill>
                  <a:srgbClr val="F7F5F0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http://www.bamboobuilders.org/sgscamwise</a:t>
            </a:r>
            <a:r>
              <a:rPr lang="en-SG" sz="1400" b="1" i="0" u="none" strike="noStrike" cap="none">
                <a:solidFill>
                  <a:srgbClr val="F7F5F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SG" sz="1400" b="1" i="0" u="none" strike="noStrike" cap="none">
                <a:solidFill>
                  <a:srgbClr val="015639"/>
                </a:solidFill>
                <a:latin typeface="Lato"/>
                <a:ea typeface="Lato"/>
                <a:cs typeface="Lato"/>
                <a:sym typeface="Lato"/>
              </a:rPr>
              <a:t>…</a:t>
            </a:r>
            <a:endParaRPr sz="1400" b="1" i="0" u="none" strike="noStrike" cap="none">
              <a:solidFill>
                <a:srgbClr val="01563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65" name="Google Shape;665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9665" y="3621925"/>
            <a:ext cx="20472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460067">
            <a:off x="6510203" y="3500708"/>
            <a:ext cx="371795" cy="512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05450" y="3345426"/>
            <a:ext cx="412953" cy="4129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8" name="Google Shape;668;p47"/>
          <p:cNvGrpSpPr/>
          <p:nvPr/>
        </p:nvGrpSpPr>
        <p:grpSpPr>
          <a:xfrm>
            <a:off x="2722853" y="4195890"/>
            <a:ext cx="3698297" cy="477548"/>
            <a:chOff x="2637578" y="3974690"/>
            <a:chExt cx="3698297" cy="477548"/>
          </a:xfrm>
        </p:grpSpPr>
        <p:sp>
          <p:nvSpPr>
            <p:cNvPr id="669" name="Google Shape;669;p47"/>
            <p:cNvSpPr txBox="1"/>
            <p:nvPr/>
          </p:nvSpPr>
          <p:spPr>
            <a:xfrm>
              <a:off x="4214275" y="4043938"/>
              <a:ext cx="2121600" cy="40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SG" sz="1800" b="0" i="0" u="none" strike="noStrike" cap="none">
                  <a:solidFill>
                    <a:srgbClr val="015639"/>
                  </a:solidFill>
                  <a:latin typeface="Lato Black"/>
                  <a:ea typeface="Lato Black"/>
                  <a:cs typeface="Lato Black"/>
                  <a:sym typeface="Lato Black"/>
                </a:rPr>
                <a:t>@bamboobuilders</a:t>
              </a:r>
              <a:endParaRPr sz="1800" b="0" i="0" u="none" strike="noStrike" cap="none">
                <a:solidFill>
                  <a:srgbClr val="015639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pic>
          <p:nvPicPr>
            <p:cNvPr id="670" name="Google Shape;670;p4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98875" y="3982574"/>
              <a:ext cx="458404" cy="4584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1" name="Google Shape;671;p4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167701" y="3974690"/>
              <a:ext cx="474169" cy="4741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2" name="Google Shape;672;p4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637578" y="3975041"/>
              <a:ext cx="473122" cy="4734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3" name="Google Shape;673;p47"/>
          <p:cNvSpPr txBox="1"/>
          <p:nvPr/>
        </p:nvSpPr>
        <p:spPr>
          <a:xfrm>
            <a:off x="4373950" y="4066975"/>
            <a:ext cx="20472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SG" sz="1200" b="0" i="0" u="none" strike="noStrike" cap="none">
                <a:solidFill>
                  <a:srgbClr val="015639"/>
                </a:solidFill>
                <a:latin typeface="Arial"/>
                <a:ea typeface="Arial"/>
                <a:cs typeface="Arial"/>
                <a:sym typeface="Arial"/>
              </a:rPr>
              <a:t>Let’s Build Change Better</a:t>
            </a:r>
            <a:endParaRPr sz="1200" b="0" i="0" u="none" strike="noStrike" cap="none">
              <a:solidFill>
                <a:srgbClr val="01563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4" name="Google Shape;674;p4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353942" y="223200"/>
            <a:ext cx="2436101" cy="2436101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47"/>
          <p:cNvSpPr txBox="1"/>
          <p:nvPr/>
        </p:nvSpPr>
        <p:spPr>
          <a:xfrm>
            <a:off x="2656708" y="2574725"/>
            <a:ext cx="2286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16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With Support From</a:t>
            </a:r>
            <a:endParaRPr sz="1600" b="0" i="0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6" name="Google Shape;676;p47" title="logo_Google.org_FullColor_rgb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647873" y="2659288"/>
            <a:ext cx="1839422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SG" sz="1000" b="0" i="0" u="none" strike="noStrike" cap="non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000" b="0" i="0" u="none" strike="noStrike" cap="none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5"/>
          <p:cNvSpPr/>
          <p:nvPr/>
        </p:nvSpPr>
        <p:spPr>
          <a:xfrm>
            <a:off x="-538175" y="-431001"/>
            <a:ext cx="2089800" cy="2089800"/>
          </a:xfrm>
          <a:prstGeom prst="ellipse">
            <a:avLst/>
          </a:prstGeom>
          <a:noFill/>
          <a:ln w="152400" cap="flat" cmpd="sng">
            <a:solidFill>
              <a:srgbClr val="0856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7308375" y="3281622"/>
            <a:ext cx="2456400" cy="2456400"/>
          </a:xfrm>
          <a:prstGeom prst="ellipse">
            <a:avLst/>
          </a:prstGeom>
          <a:noFill/>
          <a:ln w="228600" cap="flat" cmpd="sng">
            <a:solidFill>
              <a:srgbClr val="0856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5"/>
          <p:cNvSpPr txBox="1"/>
          <p:nvPr/>
        </p:nvSpPr>
        <p:spPr>
          <a:xfrm>
            <a:off x="320850" y="1856700"/>
            <a:ext cx="8510100" cy="14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SG" sz="3200" b="1" i="0" u="none" strike="noStrike" cap="none">
                <a:solidFill>
                  <a:srgbClr val="F7F5F0"/>
                </a:solidFill>
                <a:latin typeface="Comfortaa"/>
                <a:ea typeface="Comfortaa"/>
                <a:cs typeface="Comfortaa"/>
                <a:sym typeface="Comfortaa"/>
              </a:rPr>
              <a:t>What are your thoughts</a:t>
            </a:r>
            <a:br>
              <a:rPr lang="en-SG" sz="3200" b="1" i="0" u="none" strike="noStrike" cap="none">
                <a:solidFill>
                  <a:srgbClr val="F7F5F0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3200" b="1" i="0" u="none" strike="noStrike" cap="none">
                <a:solidFill>
                  <a:srgbClr val="F7F5F0"/>
                </a:solidFill>
                <a:latin typeface="Comfortaa"/>
                <a:ea typeface="Comfortaa"/>
                <a:cs typeface="Comfortaa"/>
                <a:sym typeface="Comfortaa"/>
              </a:rPr>
              <a:t>after viewing this video?</a:t>
            </a:r>
            <a:endParaRPr sz="3200" b="1" i="0" u="none" strike="noStrike" cap="none">
              <a:solidFill>
                <a:srgbClr val="F7F5F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rgbClr val="F7F5F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F7F5F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"/>
          <p:cNvSpPr txBox="1"/>
          <p:nvPr/>
        </p:nvSpPr>
        <p:spPr>
          <a:xfrm>
            <a:off x="29688" y="1361325"/>
            <a:ext cx="215261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4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What data can be exploited by scammers?</a:t>
            </a: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25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5" name="Google Shape;185;p6"/>
          <p:cNvSpPr txBox="1"/>
          <p:nvPr/>
        </p:nvSpPr>
        <p:spPr>
          <a:xfrm>
            <a:off x="29688" y="478440"/>
            <a:ext cx="198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Did You Know?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6" name="Google Shape;186;p6"/>
          <p:cNvSpPr txBox="1"/>
          <p:nvPr/>
        </p:nvSpPr>
        <p:spPr>
          <a:xfrm>
            <a:off x="2664240" y="650125"/>
            <a:ext cx="5001659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AutoNum type="arabicPeriod"/>
            </a:pP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Your Name.</a:t>
            </a:r>
            <a:endParaRPr/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AutoNum type="arabicPeriod"/>
            </a:pP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Your NRIC.</a:t>
            </a:r>
            <a:endParaRPr/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AutoNum type="arabicPeriod"/>
            </a:pP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Your Phone Number.</a:t>
            </a:r>
            <a:endParaRPr/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AutoNum type="arabicPeriod"/>
            </a:pP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Your Bank Account Number.</a:t>
            </a:r>
            <a:endParaRPr/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AutoNum type="arabicPeriod"/>
            </a:pP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Your Home Address.</a:t>
            </a:r>
            <a:endParaRPr/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AutoNum type="arabicPeriod"/>
            </a:pP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Your Email Address.</a:t>
            </a:r>
            <a:endParaRPr/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AutoNum type="arabicPeriod"/>
            </a:pP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Your Family Members’ Information.</a:t>
            </a:r>
            <a:endParaRPr/>
          </a:p>
        </p:txBody>
      </p:sp>
      <p:pic>
        <p:nvPicPr>
          <p:cNvPr id="187" name="Google Shape;18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9807" y="2844799"/>
            <a:ext cx="2204419" cy="2204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6" descr="Filt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0644" y="2876550"/>
            <a:ext cx="1838325" cy="18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 descr="Dolla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67658" y="308873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6" descr="Dolla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04226" y="3372930"/>
            <a:ext cx="630199" cy="63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6" descr="Dolla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82587" y="4003129"/>
            <a:ext cx="452610" cy="45261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6"/>
          <p:cNvSpPr/>
          <p:nvPr/>
        </p:nvSpPr>
        <p:spPr>
          <a:xfrm>
            <a:off x="2182300" y="650125"/>
            <a:ext cx="448440" cy="572700"/>
          </a:xfrm>
          <a:prstGeom prst="rect">
            <a:avLst/>
          </a:prstGeom>
          <a:solidFill>
            <a:srgbClr val="F7F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"/>
          <p:cNvSpPr txBox="1"/>
          <p:nvPr/>
        </p:nvSpPr>
        <p:spPr>
          <a:xfrm>
            <a:off x="64650" y="1361325"/>
            <a:ext cx="211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Benefits of</a:t>
            </a: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 Digital</a:t>
            </a: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Footprint</a:t>
            </a: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25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9" name="Google Shape;199;p7"/>
          <p:cNvSpPr txBox="1"/>
          <p:nvPr/>
        </p:nvSpPr>
        <p:spPr>
          <a:xfrm>
            <a:off x="2667979" y="1421472"/>
            <a:ext cx="2725873" cy="46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Sense of belonging </a:t>
            </a:r>
            <a:b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and relationships</a:t>
            </a:r>
            <a:endParaRPr/>
          </a:p>
        </p:txBody>
      </p:sp>
      <p:pic>
        <p:nvPicPr>
          <p:cNvPr id="200" name="Google Shape;200;p7" descr="Family having a video call on laptop in living room Photo from PikWizar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5497" y="128775"/>
            <a:ext cx="2039534" cy="1359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7" descr="Virtual Assistant Philippines – The Definitive Guide - Virtual Valley"/>
          <p:cNvPicPr preferRelativeResize="0"/>
          <p:nvPr/>
        </p:nvPicPr>
        <p:blipFill rotWithShape="1">
          <a:blip r:embed="rId5">
            <a:alphaModFix/>
          </a:blip>
          <a:srcRect l="36962" r="7926"/>
          <a:stretch/>
        </p:blipFill>
        <p:spPr>
          <a:xfrm>
            <a:off x="5325927" y="130521"/>
            <a:ext cx="2140273" cy="203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7" descr="A DESERVING REWARD FOR THE GRADUATES OF 2019 AT DIAMOND HOTEL - 5 Star  Hotels In The Philippines - Diamond Hote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2947" y="2291355"/>
            <a:ext cx="2032084" cy="203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7"/>
          <p:cNvPicPr preferRelativeResize="0"/>
          <p:nvPr/>
        </p:nvPicPr>
        <p:blipFill rotWithShape="1">
          <a:blip r:embed="rId7">
            <a:alphaModFix/>
          </a:blip>
          <a:srcRect l="3012" r="3576"/>
          <a:stretch/>
        </p:blipFill>
        <p:spPr>
          <a:xfrm>
            <a:off x="5325927" y="2780363"/>
            <a:ext cx="3269634" cy="160425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7"/>
          <p:cNvSpPr txBox="1"/>
          <p:nvPr/>
        </p:nvSpPr>
        <p:spPr>
          <a:xfrm>
            <a:off x="2600054" y="4262822"/>
            <a:ext cx="2725873" cy="46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Employment and </a:t>
            </a:r>
            <a:b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income</a:t>
            </a:r>
            <a:endParaRPr/>
          </a:p>
        </p:txBody>
      </p:sp>
      <p:sp>
        <p:nvSpPr>
          <p:cNvPr id="205" name="Google Shape;205;p7"/>
          <p:cNvSpPr txBox="1"/>
          <p:nvPr/>
        </p:nvSpPr>
        <p:spPr>
          <a:xfrm>
            <a:off x="5250791" y="2190060"/>
            <a:ext cx="3726209" cy="46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Education and scholarship</a:t>
            </a:r>
            <a:endParaRPr/>
          </a:p>
        </p:txBody>
      </p:sp>
      <p:sp>
        <p:nvSpPr>
          <p:cNvPr id="206" name="Google Shape;206;p7"/>
          <p:cNvSpPr txBox="1"/>
          <p:nvPr/>
        </p:nvSpPr>
        <p:spPr>
          <a:xfrm>
            <a:off x="5250791" y="4366311"/>
            <a:ext cx="3726209" cy="46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18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Networks and affiliations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/>
          <p:nvPr/>
        </p:nvSpPr>
        <p:spPr>
          <a:xfrm>
            <a:off x="122400" y="1669335"/>
            <a:ext cx="211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Risks of</a:t>
            </a: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 Digital</a:t>
            </a: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Footprint</a:t>
            </a: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25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3" name="Google Shape;213;p8"/>
          <p:cNvSpPr txBox="1"/>
          <p:nvPr/>
        </p:nvSpPr>
        <p:spPr>
          <a:xfrm>
            <a:off x="122300" y="188592"/>
            <a:ext cx="1981800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But did you know?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14" name="Google Shape;214;p8"/>
          <p:cNvGrpSpPr/>
          <p:nvPr/>
        </p:nvGrpSpPr>
        <p:grpSpPr>
          <a:xfrm>
            <a:off x="2481400" y="1642926"/>
            <a:ext cx="6495600" cy="2200258"/>
            <a:chOff x="2481400" y="214352"/>
            <a:chExt cx="6865590" cy="2325585"/>
          </a:xfrm>
        </p:grpSpPr>
        <p:pic>
          <p:nvPicPr>
            <p:cNvPr id="215" name="Google Shape;215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81400" y="217475"/>
              <a:ext cx="1752600" cy="23224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00300" y="217475"/>
              <a:ext cx="1752600" cy="23193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8"/>
            <p:cNvPicPr preferRelativeResize="0"/>
            <p:nvPr/>
          </p:nvPicPr>
          <p:blipFill rotWithShape="1">
            <a:blip r:embed="rId6">
              <a:alphaModFix/>
            </a:blip>
            <a:srcRect l="41743"/>
            <a:stretch/>
          </p:blipFill>
          <p:spPr>
            <a:xfrm>
              <a:off x="6319200" y="214352"/>
              <a:ext cx="3027790" cy="23224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8" name="Google Shape;218;p8"/>
          <p:cNvSpPr txBox="1"/>
          <p:nvPr/>
        </p:nvSpPr>
        <p:spPr>
          <a:xfrm>
            <a:off x="2481400" y="3843184"/>
            <a:ext cx="1658152" cy="46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1800" b="0" i="0" u="none" strike="noStrike" cap="non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Cyberbullying</a:t>
            </a:r>
            <a:endParaRPr/>
          </a:p>
        </p:txBody>
      </p:sp>
      <p:sp>
        <p:nvSpPr>
          <p:cNvPr id="219" name="Google Shape;219;p8"/>
          <p:cNvSpPr txBox="1"/>
          <p:nvPr/>
        </p:nvSpPr>
        <p:spPr>
          <a:xfrm>
            <a:off x="4287227" y="3843184"/>
            <a:ext cx="1658152" cy="46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1800" b="0" i="0" u="none" strike="noStrike" cap="non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Controversy</a:t>
            </a:r>
            <a:endParaRPr/>
          </a:p>
        </p:txBody>
      </p:sp>
      <p:sp>
        <p:nvSpPr>
          <p:cNvPr id="220" name="Google Shape;220;p8"/>
          <p:cNvSpPr txBox="1"/>
          <p:nvPr/>
        </p:nvSpPr>
        <p:spPr>
          <a:xfrm>
            <a:off x="6715613" y="3843184"/>
            <a:ext cx="1658152" cy="46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1800" b="0" i="0" u="none" strike="noStrike" cap="non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Cybercrime</a:t>
            </a:r>
            <a:endParaRPr/>
          </a:p>
        </p:txBody>
      </p:sp>
      <p:sp>
        <p:nvSpPr>
          <p:cNvPr id="221" name="Google Shape;221;p8"/>
          <p:cNvSpPr txBox="1"/>
          <p:nvPr/>
        </p:nvSpPr>
        <p:spPr>
          <a:xfrm>
            <a:off x="4366613" y="944732"/>
            <a:ext cx="2725873" cy="46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None/>
            </a:pPr>
            <a:r>
              <a:rPr lang="en-SG" sz="1800" b="0" i="0" u="none" strike="noStrike" cap="non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Becoming a victim of: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"/>
          <p:cNvSpPr txBox="1"/>
          <p:nvPr/>
        </p:nvSpPr>
        <p:spPr>
          <a:xfrm>
            <a:off x="199400" y="1361325"/>
            <a:ext cx="211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Risks of</a:t>
            </a: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 Digital</a:t>
            </a:r>
            <a:b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en-SG" sz="23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Footprint</a:t>
            </a: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br>
              <a:rPr lang="en-SG" sz="2500" b="1" i="0" u="none" strike="noStrike" cap="none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sz="25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8" name="Google Shape;228;p9"/>
          <p:cNvSpPr txBox="1"/>
          <p:nvPr/>
        </p:nvSpPr>
        <p:spPr>
          <a:xfrm>
            <a:off x="167000" y="448325"/>
            <a:ext cx="19818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SG" sz="1800" b="1" i="0" u="none" strike="noStrike" cap="none">
                <a:solidFill>
                  <a:srgbClr val="DFCDA0"/>
                </a:solidFill>
                <a:latin typeface="Comfortaa"/>
                <a:ea typeface="Comfortaa"/>
                <a:cs typeface="Comfortaa"/>
                <a:sym typeface="Comfortaa"/>
              </a:rPr>
              <a:t>Real cases!</a:t>
            </a:r>
            <a:endParaRPr sz="1800" b="1" i="0" u="none" strike="noStrike" cap="none">
              <a:solidFill>
                <a:srgbClr val="DFCD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29" name="Google Shape;229;p9" descr="Graphical user interface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4558" y="163927"/>
            <a:ext cx="6480892" cy="1280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9" descr="Graphical user interface, text, application, email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13631" y="2095349"/>
            <a:ext cx="4686935" cy="2483927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9"/>
          <p:cNvSpPr txBox="1"/>
          <p:nvPr/>
        </p:nvSpPr>
        <p:spPr>
          <a:xfrm>
            <a:off x="2452965" y="1334907"/>
            <a:ext cx="3612600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SG" sz="9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Source: Kaplan Test Prep (2018)</a:t>
            </a:r>
            <a:endParaRPr sz="900" b="0" i="0" u="none" strike="noStrike" cap="none">
              <a:solidFill>
                <a:srgbClr val="08563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p9"/>
          <p:cNvSpPr txBox="1"/>
          <p:nvPr/>
        </p:nvSpPr>
        <p:spPr>
          <a:xfrm>
            <a:off x="3886199" y="4383083"/>
            <a:ext cx="3612600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SG" sz="900" b="0" i="0" u="none" strike="noStrike" cap="none">
                <a:solidFill>
                  <a:srgbClr val="085630"/>
                </a:solidFill>
                <a:latin typeface="Lato"/>
                <a:ea typeface="Lato"/>
                <a:cs typeface="Lato"/>
                <a:sym typeface="Lato"/>
              </a:rPr>
              <a:t>Source: Business News Daily (2020)</a:t>
            </a:r>
            <a:endParaRPr sz="900" b="0" i="0" u="none" strike="noStrike" cap="none">
              <a:solidFill>
                <a:srgbClr val="08563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amboo Builders Template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mboo Builders Template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15639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1541</Words>
  <Application>Microsoft Office PowerPoint</Application>
  <PresentationFormat>On-screen Show (16:9)</PresentationFormat>
  <Paragraphs>174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Lato</vt:lpstr>
      <vt:lpstr>Arial</vt:lpstr>
      <vt:lpstr>Lato Black</vt:lpstr>
      <vt:lpstr>Comfortaa</vt:lpstr>
      <vt:lpstr>Bamboo Builders Template</vt:lpstr>
      <vt:lpstr>Bamboo Builders Template</vt:lpstr>
      <vt:lpstr>SG ScamWISE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Congrats on finishing this module!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Ryan Nicholas Leong Wei Ren</dc:creator>
  <cp:lastModifiedBy>Kee Shand Voon</cp:lastModifiedBy>
  <cp:revision>6</cp:revision>
  <dcterms:modified xsi:type="dcterms:W3CDTF">2025-04-07T02:57:01Z</dcterms:modified>
</cp:coreProperties>
</file>